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data3.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5" r:id="rId3"/>
    <p:sldId id="266" r:id="rId4"/>
    <p:sldId id="267" r:id="rId5"/>
    <p:sldId id="268" r:id="rId6"/>
    <p:sldId id="269" r:id="rId7"/>
    <p:sldId id="270" r:id="rId8"/>
    <p:sldId id="271" r:id="rId9"/>
    <p:sldId id="272"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AA48"/>
    <a:srgbClr val="60A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72"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_rels/data2.xml.rels><?xml version="1.0" encoding="UTF-8" standalone="yes"?>
<Relationships xmlns="http://schemas.openxmlformats.org/package/2006/relationships"><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38EDD7F-516D-40BA-9D9D-31FBD736DFD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KZ"/>
        </a:p>
      </dgm:t>
    </dgm:pt>
    <mc:AlternateContent xmlns:mc="http://schemas.openxmlformats.org/markup-compatibility/2006">
      <mc:Choice xmlns:a14="http://schemas.microsoft.com/office/drawing/2010/main" Requires="a14">
        <dgm:pt modelId="{4EFDF042-F367-435E-9C08-DCA9496419D3}">
          <dgm:prSet phldrT="[Текст]"/>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a:t>Acid–base changes:</a:t>
              </a:r>
              <a:br>
                <a:rPr lang="en-US" dirty="0"/>
              </a:br>
              <a:r>
                <a:rPr lang="en-US" dirty="0"/>
                <a:t>Coordination can either increase or decrease the basicity of donor atoms. For example, the </a:t>
              </a:r>
              <a:r>
                <a:rPr lang="en-US" dirty="0" err="1"/>
                <a:t>pKa</a:t>
              </a:r>
              <a:r>
                <a:rPr lang="en-US" dirty="0"/>
                <a:t> of water molecules in </a:t>
              </a:r>
              <a14:m>
                <m:oMath xmlns:m="http://schemas.openxmlformats.org/officeDocument/2006/math">
                  <m:d>
                    <m:dPr>
                      <m:begChr m:val="["/>
                      <m:endChr m:val=""/>
                      <m:ctrlPr>
                        <a:rPr lang="ar-IQ" i="1">
                          <a:latin typeface="Cambria Math" panose="02040503050406030204" pitchFamily="18" charset="0"/>
                        </a:rPr>
                      </m:ctrlPr>
                    </m:dPr>
                    <m:e>
                      <m:r>
                        <a:rPr lang="ar-IQ" i="1">
                          <a:latin typeface="Cambria Math" panose="02040503050406030204" pitchFamily="18" charset="0"/>
                        </a:rPr>
                        <m:t>𝐹𝑒</m:t>
                      </m:r>
                      <m:d>
                        <m:dPr>
                          <m:endChr m:val=""/>
                          <m:ctrlPr>
                            <a:rPr lang="ar-IQ" i="1">
                              <a:latin typeface="Cambria Math" panose="02040503050406030204" pitchFamily="18" charset="0"/>
                            </a:rPr>
                          </m:ctrlPr>
                        </m:dPr>
                        <m:e>
                          <m:sSub>
                            <m:sSubPr>
                              <m:ctrlPr>
                                <a:rPr lang="ar-IQ" i="1">
                                  <a:latin typeface="Cambria Math" panose="02040503050406030204" pitchFamily="18" charset="0"/>
                                </a:rPr>
                              </m:ctrlPr>
                            </m:sSubPr>
                            <m:e>
                              <m:r>
                                <a:rPr lang="ar-IQ" i="1">
                                  <a:latin typeface="Cambria Math" panose="02040503050406030204" pitchFamily="18" charset="0"/>
                                </a:rPr>
                                <m:t>𝐻</m:t>
                              </m:r>
                            </m:e>
                            <m:sub>
                              <m:r>
                                <a:rPr lang="ar-IQ">
                                  <a:latin typeface="Cambria Math" panose="02040503050406030204" pitchFamily="18" charset="0"/>
                                </a:rPr>
                                <m:t>2</m:t>
                              </m:r>
                            </m:sub>
                          </m:sSub>
                          <m:r>
                            <a:rPr lang="ar-IQ" i="1">
                              <a:latin typeface="Cambria Math" panose="02040503050406030204" pitchFamily="18" charset="0"/>
                            </a:rPr>
                            <m:t>𝑂</m:t>
                          </m:r>
                          <m:sSub>
                            <m:sSubPr>
                              <m:ctrlPr>
                                <a:rPr lang="ar-IQ" i="1">
                                  <a:latin typeface="Cambria Math" panose="02040503050406030204" pitchFamily="18" charset="0"/>
                                </a:rPr>
                              </m:ctrlPr>
                            </m:sSubPr>
                            <m:e>
                              <m:d>
                                <m:dPr>
                                  <m:begChr m:val=""/>
                                  <m:endChr m:val=""/>
                                  <m:ctrlPr>
                                    <a:rPr lang="ar-IQ" i="1">
                                      <a:latin typeface="Cambria Math" panose="02040503050406030204" pitchFamily="18" charset="0"/>
                                    </a:rPr>
                                  </m:ctrlPr>
                                </m:dPr>
                                <m:e>
                                  <m:r>
                                    <a:rPr lang="ar-IQ">
                                      <a:latin typeface="Cambria Math" panose="02040503050406030204" pitchFamily="18" charset="0"/>
                                    </a:rPr>
                                    <m:t>)</m:t>
                                  </m:r>
                                </m:e>
                              </m:d>
                            </m:e>
                            <m:sub>
                              <m:r>
                                <a:rPr lang="ar-IQ">
                                  <a:latin typeface="Cambria Math" panose="02040503050406030204" pitchFamily="18" charset="0"/>
                                </a:rPr>
                                <m:t>6</m:t>
                              </m:r>
                            </m:sub>
                          </m:sSub>
                          <m:sSup>
                            <m:sSupPr>
                              <m:ctrlPr>
                                <a:rPr lang="ar-IQ" i="1">
                                  <a:latin typeface="Cambria Math" panose="02040503050406030204" pitchFamily="18" charset="0"/>
                                </a:rPr>
                              </m:ctrlPr>
                            </m:sSupPr>
                            <m:e>
                              <m:d>
                                <m:dPr>
                                  <m:begChr m:val=""/>
                                  <m:endChr m:val=""/>
                                  <m:ctrlPr>
                                    <a:rPr lang="ar-IQ" i="1">
                                      <a:latin typeface="Cambria Math" panose="02040503050406030204" pitchFamily="18" charset="0"/>
                                    </a:rPr>
                                  </m:ctrlPr>
                                </m:dPr>
                                <m:e>
                                  <m:r>
                                    <a:rPr lang="ar-IQ">
                                      <a:latin typeface="Cambria Math" panose="02040503050406030204" pitchFamily="18" charset="0"/>
                                    </a:rPr>
                                    <m:t>]</m:t>
                                  </m:r>
                                </m:e>
                              </m:d>
                            </m:e>
                            <m:sup>
                              <m:r>
                                <a:rPr lang="ar-IQ">
                                  <a:latin typeface="Cambria Math" panose="02040503050406030204" pitchFamily="18" charset="0"/>
                                </a:rPr>
                                <m:t>3</m:t>
                              </m:r>
                              <m:r>
                                <a:rPr lang="ar-IQ">
                                  <a:latin typeface="Cambria Math" panose="02040503050406030204" pitchFamily="18" charset="0"/>
                                </a:rPr>
                                <m:t>+</m:t>
                              </m:r>
                            </m:sup>
                          </m:sSup>
                        </m:e>
                      </m:d>
                    </m:e>
                  </m:d>
                </m:oMath>
              </a14:m>
              <a:r>
                <a:rPr lang="en-US" dirty="0"/>
                <a:t>is much lower than in free water because the metal ion withdraws electron density, enhancing proton release.</a:t>
              </a:r>
            </a:p>
            <a:p>
              <a:pPr lvl="0" defTabSz="2889250">
                <a:lnSpc>
                  <a:spcPct val="90000"/>
                </a:lnSpc>
                <a:spcBef>
                  <a:spcPct val="0"/>
                </a:spcBef>
                <a:spcAft>
                  <a:spcPct val="35000"/>
                </a:spcAft>
              </a:pPr>
              <a:endParaRPr lang="ru-KZ" dirty="0"/>
            </a:p>
          </dgm:t>
        </dgm:pt>
      </mc:Choice>
      <mc:Fallback>
        <dgm:pt modelId="{4EFDF042-F367-435E-9C08-DCA9496419D3}">
          <dgm:prSet phldrT="[Текст]"/>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a:t>Acid–base changes:</a:t>
              </a:r>
              <a:br>
                <a:rPr lang="en-US" dirty="0"/>
              </a:br>
              <a:r>
                <a:rPr lang="en-US" dirty="0"/>
                <a:t>Coordination can either increase or decrease the basicity of donor atoms. For example, the </a:t>
              </a:r>
              <a:r>
                <a:rPr lang="en-US" dirty="0" err="1"/>
                <a:t>pKa</a:t>
              </a:r>
              <a:r>
                <a:rPr lang="en-US" dirty="0"/>
                <a:t> of water molecules in </a:t>
              </a:r>
              <a:r>
                <a:rPr lang="ar-IQ" i="0">
                  <a:latin typeface="Cambria Math" panose="02040503050406030204" pitchFamily="18" charset="0"/>
                </a:rPr>
                <a:t>[𝐹𝑒(𝐻_2 𝑂├ )┤_6 ├ ]┤^(3+) ┤┤</a:t>
              </a:r>
              <a:r>
                <a:rPr lang="en-US" dirty="0"/>
                <a:t>is much lower than in free water because the metal ion withdraws electron density, enhancing proton release.</a:t>
              </a:r>
            </a:p>
            <a:p>
              <a:pPr lvl="0" defTabSz="2889250">
                <a:lnSpc>
                  <a:spcPct val="90000"/>
                </a:lnSpc>
                <a:spcBef>
                  <a:spcPct val="0"/>
                </a:spcBef>
                <a:spcAft>
                  <a:spcPct val="35000"/>
                </a:spcAft>
              </a:pPr>
              <a:endParaRPr lang="ru-KZ" dirty="0"/>
            </a:p>
          </dgm:t>
        </dgm:pt>
      </mc:Fallback>
    </mc:AlternateContent>
    <dgm:pt modelId="{E0FF9820-60CD-4A11-B9D6-FAABFB1FDD46}" type="parTrans" cxnId="{B1916E9D-0B27-4B47-BC6A-F6D1A6673E41}">
      <dgm:prSet/>
      <dgm:spPr/>
      <dgm:t>
        <a:bodyPr/>
        <a:lstStyle/>
        <a:p>
          <a:endParaRPr lang="ru-KZ"/>
        </a:p>
      </dgm:t>
    </dgm:pt>
    <dgm:pt modelId="{26BE2192-98DD-4D68-B1C2-678951EAF774}" type="sibTrans" cxnId="{B1916E9D-0B27-4B47-BC6A-F6D1A6673E41}">
      <dgm:prSet/>
      <dgm:spPr/>
      <dgm:t>
        <a:bodyPr/>
        <a:lstStyle/>
        <a:p>
          <a:endParaRPr lang="ru-KZ"/>
        </a:p>
      </dgm:t>
    </dgm:pt>
    <dgm:pt modelId="{DEB5CD8E-475F-4A52-81F5-5663DDCAFE67}">
      <dgm:prSet phldrT="[Текст]"/>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a:t>Redox effects:</a:t>
          </a:r>
          <a:br>
            <a:rPr lang="en-US" dirty="0"/>
          </a:br>
          <a:r>
            <a:rPr lang="en-US" dirty="0"/>
            <a:t>Metal–ligand orbital interactions can delocalize electron density, enabling </a:t>
          </a:r>
          <a:r>
            <a:rPr lang="en-US" b="1" dirty="0"/>
            <a:t>ligand-centered redox activity</a:t>
          </a:r>
          <a:r>
            <a:rPr lang="en-US" dirty="0"/>
            <a:t>. Complexes containing quinones, nitrosyls, or </a:t>
          </a:r>
          <a:r>
            <a:rPr lang="en-US" dirty="0" err="1"/>
            <a:t>dithiolenes</a:t>
          </a:r>
          <a:r>
            <a:rPr lang="en-US" dirty="0"/>
            <a:t> can undergo ligand-based oxidation or reduction without changing the metal oxidation state.</a:t>
          </a:r>
        </a:p>
        <a:p>
          <a:pPr lvl="0" defTabSz="711200">
            <a:lnSpc>
              <a:spcPct val="90000"/>
            </a:lnSpc>
            <a:spcBef>
              <a:spcPct val="0"/>
            </a:spcBef>
            <a:spcAft>
              <a:spcPct val="35000"/>
            </a:spcAft>
          </a:pPr>
          <a:endParaRPr lang="ru-KZ" dirty="0"/>
        </a:p>
      </dgm:t>
    </dgm:pt>
    <dgm:pt modelId="{97E5197D-825C-4D3A-BCDE-6C028F5EE988}" type="parTrans" cxnId="{CB4B0E60-F424-4026-8845-72A99A0A7A29}">
      <dgm:prSet/>
      <dgm:spPr/>
      <dgm:t>
        <a:bodyPr/>
        <a:lstStyle/>
        <a:p>
          <a:endParaRPr lang="ru-KZ"/>
        </a:p>
      </dgm:t>
    </dgm:pt>
    <dgm:pt modelId="{9215D96E-F1BB-45C5-BB50-09919194347A}" type="sibTrans" cxnId="{CB4B0E60-F424-4026-8845-72A99A0A7A29}">
      <dgm:prSet/>
      <dgm:spPr/>
      <dgm:t>
        <a:bodyPr/>
        <a:lstStyle/>
        <a:p>
          <a:endParaRPr lang="ru-KZ"/>
        </a:p>
      </dgm:t>
    </dgm:pt>
    <dgm:pt modelId="{B701467C-5B6A-466A-9499-07F0968D9A85}" type="pres">
      <dgm:prSet presAssocID="{A38EDD7F-516D-40BA-9D9D-31FBD736DFD8}" presName="diagram" presStyleCnt="0">
        <dgm:presLayoutVars>
          <dgm:dir/>
          <dgm:resizeHandles val="exact"/>
        </dgm:presLayoutVars>
      </dgm:prSet>
      <dgm:spPr/>
    </dgm:pt>
    <dgm:pt modelId="{C9F737DE-C649-4875-B2FC-206E896BE5F7}" type="pres">
      <dgm:prSet presAssocID="{4EFDF042-F367-435E-9C08-DCA9496419D3}" presName="node" presStyleLbl="node1" presStyleIdx="0" presStyleCnt="2">
        <dgm:presLayoutVars>
          <dgm:bulletEnabled val="1"/>
        </dgm:presLayoutVars>
      </dgm:prSet>
      <dgm:spPr/>
    </dgm:pt>
    <dgm:pt modelId="{ED12CD36-12CE-48DF-9422-80F3AD4C17A5}" type="pres">
      <dgm:prSet presAssocID="{26BE2192-98DD-4D68-B1C2-678951EAF774}" presName="sibTrans" presStyleCnt="0"/>
      <dgm:spPr/>
    </dgm:pt>
    <dgm:pt modelId="{175104A5-B876-457A-BBD5-2747C03FC673}" type="pres">
      <dgm:prSet presAssocID="{DEB5CD8E-475F-4A52-81F5-5663DDCAFE67}" presName="node" presStyleLbl="node1" presStyleIdx="1" presStyleCnt="2">
        <dgm:presLayoutVars>
          <dgm:bulletEnabled val="1"/>
        </dgm:presLayoutVars>
      </dgm:prSet>
      <dgm:spPr/>
    </dgm:pt>
  </dgm:ptLst>
  <dgm:cxnLst>
    <dgm:cxn modelId="{9E859B17-839A-4EF9-A6F0-C7B4494F30ED}" type="presOf" srcId="{DEB5CD8E-475F-4A52-81F5-5663DDCAFE67}" destId="{175104A5-B876-457A-BBD5-2747C03FC673}" srcOrd="0" destOrd="0" presId="urn:microsoft.com/office/officeart/2005/8/layout/default"/>
    <dgm:cxn modelId="{CB4B0E60-F424-4026-8845-72A99A0A7A29}" srcId="{A38EDD7F-516D-40BA-9D9D-31FBD736DFD8}" destId="{DEB5CD8E-475F-4A52-81F5-5663DDCAFE67}" srcOrd="1" destOrd="0" parTransId="{97E5197D-825C-4D3A-BCDE-6C028F5EE988}" sibTransId="{9215D96E-F1BB-45C5-BB50-09919194347A}"/>
    <dgm:cxn modelId="{6101B352-511A-4147-A1D8-91D8E29BF0D1}" type="presOf" srcId="{A38EDD7F-516D-40BA-9D9D-31FBD736DFD8}" destId="{B701467C-5B6A-466A-9499-07F0968D9A85}" srcOrd="0" destOrd="0" presId="urn:microsoft.com/office/officeart/2005/8/layout/default"/>
    <dgm:cxn modelId="{B1916E9D-0B27-4B47-BC6A-F6D1A6673E41}" srcId="{A38EDD7F-516D-40BA-9D9D-31FBD736DFD8}" destId="{4EFDF042-F367-435E-9C08-DCA9496419D3}" srcOrd="0" destOrd="0" parTransId="{E0FF9820-60CD-4A11-B9D6-FAABFB1FDD46}" sibTransId="{26BE2192-98DD-4D68-B1C2-678951EAF774}"/>
    <dgm:cxn modelId="{EE7055B2-3939-4690-8922-03F53164E8D7}" type="presOf" srcId="{4EFDF042-F367-435E-9C08-DCA9496419D3}" destId="{C9F737DE-C649-4875-B2FC-206E896BE5F7}" srcOrd="0" destOrd="0" presId="urn:microsoft.com/office/officeart/2005/8/layout/default"/>
    <dgm:cxn modelId="{6E88BC0F-6907-4817-B2A3-DCB271E50036}" type="presParOf" srcId="{B701467C-5B6A-466A-9499-07F0968D9A85}" destId="{C9F737DE-C649-4875-B2FC-206E896BE5F7}" srcOrd="0" destOrd="0" presId="urn:microsoft.com/office/officeart/2005/8/layout/default"/>
    <dgm:cxn modelId="{226C77D5-869B-4439-9E17-3507487833CC}" type="presParOf" srcId="{B701467C-5B6A-466A-9499-07F0968D9A85}" destId="{ED12CD36-12CE-48DF-9422-80F3AD4C17A5}" srcOrd="1" destOrd="0" presId="urn:microsoft.com/office/officeart/2005/8/layout/default"/>
    <dgm:cxn modelId="{57340693-A78E-4B8B-B018-74D0669C2D2B}" type="presParOf" srcId="{B701467C-5B6A-466A-9499-07F0968D9A85}" destId="{175104A5-B876-457A-BBD5-2747C03FC673}"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8EDD7F-516D-40BA-9D9D-31FBD736DFD8}"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ru-KZ"/>
        </a:p>
      </dgm:t>
    </dgm:pt>
    <dgm:pt modelId="{4EFDF042-F367-435E-9C08-DCA9496419D3}">
      <dgm:prSet phldrT="[Текст]"/>
      <dgm:spPr>
        <a:blipFill>
          <a:blip xmlns:r="http://schemas.openxmlformats.org/officeDocument/2006/relationships" r:embed="rId1"/>
          <a:stretch>
            <a:fillRect l="-965" r="-724"/>
          </a:stretch>
        </a:blipFill>
      </dgm:spPr>
      <dgm:t>
        <a:bodyPr/>
        <a:lstStyle/>
        <a:p>
          <a:r>
            <a:rPr lang="ru-KZ">
              <a:noFill/>
            </a:rPr>
            <a:t> </a:t>
          </a:r>
        </a:p>
      </dgm:t>
    </dgm:pt>
    <dgm:pt modelId="{E0FF9820-60CD-4A11-B9D6-FAABFB1FDD46}" type="parTrans" cxnId="{B1916E9D-0B27-4B47-BC6A-F6D1A6673E41}">
      <dgm:prSet/>
      <dgm:spPr/>
      <dgm:t>
        <a:bodyPr/>
        <a:lstStyle/>
        <a:p>
          <a:endParaRPr lang="ru-KZ"/>
        </a:p>
      </dgm:t>
    </dgm:pt>
    <dgm:pt modelId="{26BE2192-98DD-4D68-B1C2-678951EAF774}" type="sibTrans" cxnId="{B1916E9D-0B27-4B47-BC6A-F6D1A6673E41}">
      <dgm:prSet/>
      <dgm:spPr/>
      <dgm:t>
        <a:bodyPr/>
        <a:lstStyle/>
        <a:p>
          <a:endParaRPr lang="ru-KZ"/>
        </a:p>
      </dgm:t>
    </dgm:pt>
    <dgm:pt modelId="{DEB5CD8E-475F-4A52-81F5-5663DDCAFE67}">
      <dgm:prSet phldrT="[Текст]"/>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en-US" b="1" dirty="0"/>
            <a:t>Redox effects:</a:t>
          </a:r>
          <a:br>
            <a:rPr lang="en-US" dirty="0"/>
          </a:br>
          <a:r>
            <a:rPr lang="en-US" dirty="0"/>
            <a:t>Metal–ligand orbital interactions can delocalize electron density, enabling </a:t>
          </a:r>
          <a:r>
            <a:rPr lang="en-US" b="1" dirty="0"/>
            <a:t>ligand-centered redox activity</a:t>
          </a:r>
          <a:r>
            <a:rPr lang="en-US" dirty="0"/>
            <a:t>. Complexes containing quinones, nitrosyls, or </a:t>
          </a:r>
          <a:r>
            <a:rPr lang="en-US" dirty="0" err="1"/>
            <a:t>dithiolenes</a:t>
          </a:r>
          <a:r>
            <a:rPr lang="en-US" dirty="0"/>
            <a:t> can undergo ligand-based oxidation or reduction without changing the metal oxidation state.</a:t>
          </a:r>
        </a:p>
        <a:p>
          <a:pPr lvl="0" defTabSz="711200">
            <a:lnSpc>
              <a:spcPct val="90000"/>
            </a:lnSpc>
            <a:spcBef>
              <a:spcPct val="0"/>
            </a:spcBef>
            <a:spcAft>
              <a:spcPct val="35000"/>
            </a:spcAft>
          </a:pPr>
          <a:endParaRPr lang="ru-KZ" dirty="0"/>
        </a:p>
      </dgm:t>
    </dgm:pt>
    <dgm:pt modelId="{97E5197D-825C-4D3A-BCDE-6C028F5EE988}" type="parTrans" cxnId="{CB4B0E60-F424-4026-8845-72A99A0A7A29}">
      <dgm:prSet/>
      <dgm:spPr/>
      <dgm:t>
        <a:bodyPr/>
        <a:lstStyle/>
        <a:p>
          <a:endParaRPr lang="ru-KZ"/>
        </a:p>
      </dgm:t>
    </dgm:pt>
    <dgm:pt modelId="{9215D96E-F1BB-45C5-BB50-09919194347A}" type="sibTrans" cxnId="{CB4B0E60-F424-4026-8845-72A99A0A7A29}">
      <dgm:prSet/>
      <dgm:spPr/>
      <dgm:t>
        <a:bodyPr/>
        <a:lstStyle/>
        <a:p>
          <a:endParaRPr lang="ru-KZ"/>
        </a:p>
      </dgm:t>
    </dgm:pt>
    <dgm:pt modelId="{B701467C-5B6A-466A-9499-07F0968D9A85}" type="pres">
      <dgm:prSet presAssocID="{A38EDD7F-516D-40BA-9D9D-31FBD736DFD8}" presName="diagram" presStyleCnt="0">
        <dgm:presLayoutVars>
          <dgm:dir/>
          <dgm:resizeHandles val="exact"/>
        </dgm:presLayoutVars>
      </dgm:prSet>
      <dgm:spPr/>
    </dgm:pt>
    <dgm:pt modelId="{C9F737DE-C649-4875-B2FC-206E896BE5F7}" type="pres">
      <dgm:prSet presAssocID="{4EFDF042-F367-435E-9C08-DCA9496419D3}" presName="node" presStyleLbl="node1" presStyleIdx="0" presStyleCnt="2">
        <dgm:presLayoutVars>
          <dgm:bulletEnabled val="1"/>
        </dgm:presLayoutVars>
      </dgm:prSet>
      <dgm:spPr/>
    </dgm:pt>
    <dgm:pt modelId="{ED12CD36-12CE-48DF-9422-80F3AD4C17A5}" type="pres">
      <dgm:prSet presAssocID="{26BE2192-98DD-4D68-B1C2-678951EAF774}" presName="sibTrans" presStyleCnt="0"/>
      <dgm:spPr/>
    </dgm:pt>
    <dgm:pt modelId="{175104A5-B876-457A-BBD5-2747C03FC673}" type="pres">
      <dgm:prSet presAssocID="{DEB5CD8E-475F-4A52-81F5-5663DDCAFE67}" presName="node" presStyleLbl="node1" presStyleIdx="1" presStyleCnt="2">
        <dgm:presLayoutVars>
          <dgm:bulletEnabled val="1"/>
        </dgm:presLayoutVars>
      </dgm:prSet>
      <dgm:spPr/>
    </dgm:pt>
  </dgm:ptLst>
  <dgm:cxnLst>
    <dgm:cxn modelId="{9E859B17-839A-4EF9-A6F0-C7B4494F30ED}" type="presOf" srcId="{DEB5CD8E-475F-4A52-81F5-5663DDCAFE67}" destId="{175104A5-B876-457A-BBD5-2747C03FC673}" srcOrd="0" destOrd="0" presId="urn:microsoft.com/office/officeart/2005/8/layout/default"/>
    <dgm:cxn modelId="{CB4B0E60-F424-4026-8845-72A99A0A7A29}" srcId="{A38EDD7F-516D-40BA-9D9D-31FBD736DFD8}" destId="{DEB5CD8E-475F-4A52-81F5-5663DDCAFE67}" srcOrd="1" destOrd="0" parTransId="{97E5197D-825C-4D3A-BCDE-6C028F5EE988}" sibTransId="{9215D96E-F1BB-45C5-BB50-09919194347A}"/>
    <dgm:cxn modelId="{6101B352-511A-4147-A1D8-91D8E29BF0D1}" type="presOf" srcId="{A38EDD7F-516D-40BA-9D9D-31FBD736DFD8}" destId="{B701467C-5B6A-466A-9499-07F0968D9A85}" srcOrd="0" destOrd="0" presId="urn:microsoft.com/office/officeart/2005/8/layout/default"/>
    <dgm:cxn modelId="{B1916E9D-0B27-4B47-BC6A-F6D1A6673E41}" srcId="{A38EDD7F-516D-40BA-9D9D-31FBD736DFD8}" destId="{4EFDF042-F367-435E-9C08-DCA9496419D3}" srcOrd="0" destOrd="0" parTransId="{E0FF9820-60CD-4A11-B9D6-FAABFB1FDD46}" sibTransId="{26BE2192-98DD-4D68-B1C2-678951EAF774}"/>
    <dgm:cxn modelId="{EE7055B2-3939-4690-8922-03F53164E8D7}" type="presOf" srcId="{4EFDF042-F367-435E-9C08-DCA9496419D3}" destId="{C9F737DE-C649-4875-B2FC-206E896BE5F7}" srcOrd="0" destOrd="0" presId="urn:microsoft.com/office/officeart/2005/8/layout/default"/>
    <dgm:cxn modelId="{6E88BC0F-6907-4817-B2A3-DCB271E50036}" type="presParOf" srcId="{B701467C-5B6A-466A-9499-07F0968D9A85}" destId="{C9F737DE-C649-4875-B2FC-206E896BE5F7}" srcOrd="0" destOrd="0" presId="urn:microsoft.com/office/officeart/2005/8/layout/default"/>
    <dgm:cxn modelId="{226C77D5-869B-4439-9E17-3507487833CC}" type="presParOf" srcId="{B701467C-5B6A-466A-9499-07F0968D9A85}" destId="{ED12CD36-12CE-48DF-9422-80F3AD4C17A5}" srcOrd="1" destOrd="0" presId="urn:microsoft.com/office/officeart/2005/8/layout/default"/>
    <dgm:cxn modelId="{57340693-A78E-4B8B-B018-74D0669C2D2B}" type="presParOf" srcId="{B701467C-5B6A-466A-9499-07F0968D9A85}" destId="{175104A5-B876-457A-BBD5-2747C03FC673}"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36EB914-CE5E-4601-8726-8A60FB843331}" type="doc">
      <dgm:prSet loTypeId="urn:microsoft.com/office/officeart/2005/8/layout/hierarchy1" loCatId="hierarchy" qsTypeId="urn:microsoft.com/office/officeart/2005/8/quickstyle/simple2" qsCatId="simple" csTypeId="urn:microsoft.com/office/officeart/2005/8/colors/accent1_2" csCatId="accent1"/>
      <dgm:spPr/>
      <dgm:t>
        <a:bodyPr/>
        <a:lstStyle/>
        <a:p>
          <a:endParaRPr lang="en-US"/>
        </a:p>
      </dgm:t>
    </dgm:pt>
    <dgm:pt modelId="{D1CFCF13-1A6D-44C9-9817-EBF641E10A5D}">
      <dgm:prSet/>
      <dgm:spPr/>
      <dgm:t>
        <a:bodyPr/>
        <a:lstStyle/>
        <a:p>
          <a:r>
            <a:rPr lang="en-US"/>
            <a:t>In </a:t>
          </a:r>
          <a:r>
            <a:rPr lang="en-US" b="1"/>
            <a:t>homogeneous catalysis</a:t>
          </a:r>
          <a:r>
            <a:rPr lang="en-US"/>
            <a:t>, ligands assist in substrate activation, stabilize transition states, and control product selectivity.</a:t>
          </a:r>
        </a:p>
      </dgm:t>
    </dgm:pt>
    <dgm:pt modelId="{BF1455CE-EAF7-4930-A885-361B0F4D49E5}" type="parTrans" cxnId="{9E98D357-FCFE-4C20-9551-850E640B7B69}">
      <dgm:prSet/>
      <dgm:spPr/>
      <dgm:t>
        <a:bodyPr/>
        <a:lstStyle/>
        <a:p>
          <a:endParaRPr lang="en-US"/>
        </a:p>
      </dgm:t>
    </dgm:pt>
    <dgm:pt modelId="{5E15F7DC-25C6-4F85-A3A9-FCAA387A3E7A}" type="sibTrans" cxnId="{9E98D357-FCFE-4C20-9551-850E640B7B69}">
      <dgm:prSet/>
      <dgm:spPr/>
      <dgm:t>
        <a:bodyPr/>
        <a:lstStyle/>
        <a:p>
          <a:endParaRPr lang="en-US"/>
        </a:p>
      </dgm:t>
    </dgm:pt>
    <dgm:pt modelId="{65AB2BDD-8A86-4E3F-8EBE-349C057B8C62}">
      <dgm:prSet/>
      <dgm:spPr/>
      <dgm:t>
        <a:bodyPr/>
        <a:lstStyle/>
        <a:p>
          <a:r>
            <a:rPr lang="en-US" b="1"/>
            <a:t>Organometallic complexes</a:t>
          </a:r>
          <a:r>
            <a:rPr lang="en-US"/>
            <a:t> rely on ligand participation for key steps such as oxidative addition, reductive elimination, and migratory insertion.</a:t>
          </a:r>
        </a:p>
      </dgm:t>
    </dgm:pt>
    <dgm:pt modelId="{1731557C-0F31-43ED-9158-EA53789DB5DB}" type="parTrans" cxnId="{6BDD7298-BD4B-403D-946B-4360311FC3F9}">
      <dgm:prSet/>
      <dgm:spPr/>
      <dgm:t>
        <a:bodyPr/>
        <a:lstStyle/>
        <a:p>
          <a:endParaRPr lang="en-US"/>
        </a:p>
      </dgm:t>
    </dgm:pt>
    <dgm:pt modelId="{7C7E1153-3295-4F52-87C1-E03349F78C68}" type="sibTrans" cxnId="{6BDD7298-BD4B-403D-946B-4360311FC3F9}">
      <dgm:prSet/>
      <dgm:spPr/>
      <dgm:t>
        <a:bodyPr/>
        <a:lstStyle/>
        <a:p>
          <a:endParaRPr lang="en-US"/>
        </a:p>
      </dgm:t>
    </dgm:pt>
    <dgm:pt modelId="{03EF78E6-3AF3-4B24-A157-E8A5C1A313C6}">
      <dgm:prSet/>
      <dgm:spPr/>
      <dgm:t>
        <a:bodyPr/>
        <a:lstStyle/>
        <a:p>
          <a:r>
            <a:rPr lang="en-US"/>
            <a:t>In </a:t>
          </a:r>
          <a:r>
            <a:rPr lang="en-US" b="1"/>
            <a:t>biological systems</a:t>
          </a:r>
          <a:r>
            <a:rPr lang="en-US"/>
            <a:t>, metalloproteins employ coordinated amino acid residues or cofactors to mediate redox and hydrolytic reactions. Examples include nitrogenase, cytochrome P450, and carbonic anhydrase.</a:t>
          </a:r>
        </a:p>
      </dgm:t>
    </dgm:pt>
    <dgm:pt modelId="{CA400EC5-6E93-49DF-9FDA-2DFB2078B427}" type="parTrans" cxnId="{EFB1A3F8-DA1E-4B32-A06D-B8DC41C74090}">
      <dgm:prSet/>
      <dgm:spPr/>
      <dgm:t>
        <a:bodyPr/>
        <a:lstStyle/>
        <a:p>
          <a:endParaRPr lang="en-US"/>
        </a:p>
      </dgm:t>
    </dgm:pt>
    <dgm:pt modelId="{44B717B0-CAA7-418A-8E1D-54449C062BE1}" type="sibTrans" cxnId="{EFB1A3F8-DA1E-4B32-A06D-B8DC41C74090}">
      <dgm:prSet/>
      <dgm:spPr/>
      <dgm:t>
        <a:bodyPr/>
        <a:lstStyle/>
        <a:p>
          <a:endParaRPr lang="en-US"/>
        </a:p>
      </dgm:t>
    </dgm:pt>
    <dgm:pt modelId="{E7647928-4C8C-4497-813C-908FD72B7C64}" type="pres">
      <dgm:prSet presAssocID="{836EB914-CE5E-4601-8726-8A60FB843331}" presName="hierChild1" presStyleCnt="0">
        <dgm:presLayoutVars>
          <dgm:chPref val="1"/>
          <dgm:dir/>
          <dgm:animOne val="branch"/>
          <dgm:animLvl val="lvl"/>
          <dgm:resizeHandles/>
        </dgm:presLayoutVars>
      </dgm:prSet>
      <dgm:spPr/>
    </dgm:pt>
    <dgm:pt modelId="{7E6C754F-3E44-4C79-91CB-A835F52E9716}" type="pres">
      <dgm:prSet presAssocID="{D1CFCF13-1A6D-44C9-9817-EBF641E10A5D}" presName="hierRoot1" presStyleCnt="0"/>
      <dgm:spPr/>
    </dgm:pt>
    <dgm:pt modelId="{B7F9A026-9D4D-42E5-8519-7CD5C73C461D}" type="pres">
      <dgm:prSet presAssocID="{D1CFCF13-1A6D-44C9-9817-EBF641E10A5D}" presName="composite" presStyleCnt="0"/>
      <dgm:spPr/>
    </dgm:pt>
    <dgm:pt modelId="{1E5F8671-6410-4B4E-90AF-E16CDFE5526C}" type="pres">
      <dgm:prSet presAssocID="{D1CFCF13-1A6D-44C9-9817-EBF641E10A5D}" presName="background" presStyleLbl="node0" presStyleIdx="0" presStyleCnt="3"/>
      <dgm:spPr/>
    </dgm:pt>
    <dgm:pt modelId="{9F9D2655-B71A-4E9C-8A2A-7516CDC20134}" type="pres">
      <dgm:prSet presAssocID="{D1CFCF13-1A6D-44C9-9817-EBF641E10A5D}" presName="text" presStyleLbl="fgAcc0" presStyleIdx="0" presStyleCnt="3">
        <dgm:presLayoutVars>
          <dgm:chPref val="3"/>
        </dgm:presLayoutVars>
      </dgm:prSet>
      <dgm:spPr/>
    </dgm:pt>
    <dgm:pt modelId="{BAEC6F66-4A75-45B4-BD36-7AE3B5616797}" type="pres">
      <dgm:prSet presAssocID="{D1CFCF13-1A6D-44C9-9817-EBF641E10A5D}" presName="hierChild2" presStyleCnt="0"/>
      <dgm:spPr/>
    </dgm:pt>
    <dgm:pt modelId="{462CDB04-72F3-42EF-BCE2-75277B03F296}" type="pres">
      <dgm:prSet presAssocID="{65AB2BDD-8A86-4E3F-8EBE-349C057B8C62}" presName="hierRoot1" presStyleCnt="0"/>
      <dgm:spPr/>
    </dgm:pt>
    <dgm:pt modelId="{E9DD5167-8880-4C41-B30F-09108EE5B57A}" type="pres">
      <dgm:prSet presAssocID="{65AB2BDD-8A86-4E3F-8EBE-349C057B8C62}" presName="composite" presStyleCnt="0"/>
      <dgm:spPr/>
    </dgm:pt>
    <dgm:pt modelId="{D8896B9E-4D5A-4D0F-989A-1F3B1FF2DDCC}" type="pres">
      <dgm:prSet presAssocID="{65AB2BDD-8A86-4E3F-8EBE-349C057B8C62}" presName="background" presStyleLbl="node0" presStyleIdx="1" presStyleCnt="3"/>
      <dgm:spPr/>
    </dgm:pt>
    <dgm:pt modelId="{61697557-85A6-40E0-8EF3-14722F2E2870}" type="pres">
      <dgm:prSet presAssocID="{65AB2BDD-8A86-4E3F-8EBE-349C057B8C62}" presName="text" presStyleLbl="fgAcc0" presStyleIdx="1" presStyleCnt="3">
        <dgm:presLayoutVars>
          <dgm:chPref val="3"/>
        </dgm:presLayoutVars>
      </dgm:prSet>
      <dgm:spPr/>
    </dgm:pt>
    <dgm:pt modelId="{A069551B-F6EC-4A11-933B-8FC2F59C2114}" type="pres">
      <dgm:prSet presAssocID="{65AB2BDD-8A86-4E3F-8EBE-349C057B8C62}" presName="hierChild2" presStyleCnt="0"/>
      <dgm:spPr/>
    </dgm:pt>
    <dgm:pt modelId="{6A4C1909-0151-41EB-B2BF-7AE2305466C1}" type="pres">
      <dgm:prSet presAssocID="{03EF78E6-3AF3-4B24-A157-E8A5C1A313C6}" presName="hierRoot1" presStyleCnt="0"/>
      <dgm:spPr/>
    </dgm:pt>
    <dgm:pt modelId="{24872676-EE9C-4346-896F-169CC87C59BF}" type="pres">
      <dgm:prSet presAssocID="{03EF78E6-3AF3-4B24-A157-E8A5C1A313C6}" presName="composite" presStyleCnt="0"/>
      <dgm:spPr/>
    </dgm:pt>
    <dgm:pt modelId="{06C63621-C1D1-4B0F-B72C-AAC07B283BC2}" type="pres">
      <dgm:prSet presAssocID="{03EF78E6-3AF3-4B24-A157-E8A5C1A313C6}" presName="background" presStyleLbl="node0" presStyleIdx="2" presStyleCnt="3"/>
      <dgm:spPr/>
    </dgm:pt>
    <dgm:pt modelId="{BEAFEECA-782D-4516-B028-5B31EB4A4317}" type="pres">
      <dgm:prSet presAssocID="{03EF78E6-3AF3-4B24-A157-E8A5C1A313C6}" presName="text" presStyleLbl="fgAcc0" presStyleIdx="2" presStyleCnt="3">
        <dgm:presLayoutVars>
          <dgm:chPref val="3"/>
        </dgm:presLayoutVars>
      </dgm:prSet>
      <dgm:spPr/>
    </dgm:pt>
    <dgm:pt modelId="{0F7FB90A-1FD8-40A9-8D29-C663FC35CA55}" type="pres">
      <dgm:prSet presAssocID="{03EF78E6-3AF3-4B24-A157-E8A5C1A313C6}" presName="hierChild2" presStyleCnt="0"/>
      <dgm:spPr/>
    </dgm:pt>
  </dgm:ptLst>
  <dgm:cxnLst>
    <dgm:cxn modelId="{EDA5AC47-657F-483C-9B2C-C25F7DB7F62F}" type="presOf" srcId="{03EF78E6-3AF3-4B24-A157-E8A5C1A313C6}" destId="{BEAFEECA-782D-4516-B028-5B31EB4A4317}" srcOrd="0" destOrd="0" presId="urn:microsoft.com/office/officeart/2005/8/layout/hierarchy1"/>
    <dgm:cxn modelId="{9E98D357-FCFE-4C20-9551-850E640B7B69}" srcId="{836EB914-CE5E-4601-8726-8A60FB843331}" destId="{D1CFCF13-1A6D-44C9-9817-EBF641E10A5D}" srcOrd="0" destOrd="0" parTransId="{BF1455CE-EAF7-4930-A885-361B0F4D49E5}" sibTransId="{5E15F7DC-25C6-4F85-A3A9-FCAA387A3E7A}"/>
    <dgm:cxn modelId="{17726980-4847-410A-B2F0-EA7BCABA9524}" type="presOf" srcId="{D1CFCF13-1A6D-44C9-9817-EBF641E10A5D}" destId="{9F9D2655-B71A-4E9C-8A2A-7516CDC20134}" srcOrd="0" destOrd="0" presId="urn:microsoft.com/office/officeart/2005/8/layout/hierarchy1"/>
    <dgm:cxn modelId="{6BDD7298-BD4B-403D-946B-4360311FC3F9}" srcId="{836EB914-CE5E-4601-8726-8A60FB843331}" destId="{65AB2BDD-8A86-4E3F-8EBE-349C057B8C62}" srcOrd="1" destOrd="0" parTransId="{1731557C-0F31-43ED-9158-EA53789DB5DB}" sibTransId="{7C7E1153-3295-4F52-87C1-E03349F78C68}"/>
    <dgm:cxn modelId="{137F40A8-9824-44BE-A4B9-1F383B6014C0}" type="presOf" srcId="{836EB914-CE5E-4601-8726-8A60FB843331}" destId="{E7647928-4C8C-4497-813C-908FD72B7C64}" srcOrd="0" destOrd="0" presId="urn:microsoft.com/office/officeart/2005/8/layout/hierarchy1"/>
    <dgm:cxn modelId="{09B44DE9-4710-442A-85FA-6B34313AEB40}" type="presOf" srcId="{65AB2BDD-8A86-4E3F-8EBE-349C057B8C62}" destId="{61697557-85A6-40E0-8EF3-14722F2E2870}" srcOrd="0" destOrd="0" presId="urn:microsoft.com/office/officeart/2005/8/layout/hierarchy1"/>
    <dgm:cxn modelId="{EFB1A3F8-DA1E-4B32-A06D-B8DC41C74090}" srcId="{836EB914-CE5E-4601-8726-8A60FB843331}" destId="{03EF78E6-3AF3-4B24-A157-E8A5C1A313C6}" srcOrd="2" destOrd="0" parTransId="{CA400EC5-6E93-49DF-9FDA-2DFB2078B427}" sibTransId="{44B717B0-CAA7-418A-8E1D-54449C062BE1}"/>
    <dgm:cxn modelId="{B925C284-C981-49CF-8C34-15018200DA3C}" type="presParOf" srcId="{E7647928-4C8C-4497-813C-908FD72B7C64}" destId="{7E6C754F-3E44-4C79-91CB-A835F52E9716}" srcOrd="0" destOrd="0" presId="urn:microsoft.com/office/officeart/2005/8/layout/hierarchy1"/>
    <dgm:cxn modelId="{AEA599FE-C58E-4496-A83C-06A68E5E60DC}" type="presParOf" srcId="{7E6C754F-3E44-4C79-91CB-A835F52E9716}" destId="{B7F9A026-9D4D-42E5-8519-7CD5C73C461D}" srcOrd="0" destOrd="0" presId="urn:microsoft.com/office/officeart/2005/8/layout/hierarchy1"/>
    <dgm:cxn modelId="{09770798-43AE-412E-8E18-AC612745F161}" type="presParOf" srcId="{B7F9A026-9D4D-42E5-8519-7CD5C73C461D}" destId="{1E5F8671-6410-4B4E-90AF-E16CDFE5526C}" srcOrd="0" destOrd="0" presId="urn:microsoft.com/office/officeart/2005/8/layout/hierarchy1"/>
    <dgm:cxn modelId="{B6F280B2-A112-4562-A9AD-E644B38CDC5E}" type="presParOf" srcId="{B7F9A026-9D4D-42E5-8519-7CD5C73C461D}" destId="{9F9D2655-B71A-4E9C-8A2A-7516CDC20134}" srcOrd="1" destOrd="0" presId="urn:microsoft.com/office/officeart/2005/8/layout/hierarchy1"/>
    <dgm:cxn modelId="{55DB39D0-19E1-4DA1-B178-269DBB3BD898}" type="presParOf" srcId="{7E6C754F-3E44-4C79-91CB-A835F52E9716}" destId="{BAEC6F66-4A75-45B4-BD36-7AE3B5616797}" srcOrd="1" destOrd="0" presId="urn:microsoft.com/office/officeart/2005/8/layout/hierarchy1"/>
    <dgm:cxn modelId="{65060B8F-EDBD-427E-9D12-80B0D8BADFE1}" type="presParOf" srcId="{E7647928-4C8C-4497-813C-908FD72B7C64}" destId="{462CDB04-72F3-42EF-BCE2-75277B03F296}" srcOrd="1" destOrd="0" presId="urn:microsoft.com/office/officeart/2005/8/layout/hierarchy1"/>
    <dgm:cxn modelId="{F053FBD8-C7FA-4C28-BE85-3872C1AECD20}" type="presParOf" srcId="{462CDB04-72F3-42EF-BCE2-75277B03F296}" destId="{E9DD5167-8880-4C41-B30F-09108EE5B57A}" srcOrd="0" destOrd="0" presId="urn:microsoft.com/office/officeart/2005/8/layout/hierarchy1"/>
    <dgm:cxn modelId="{1CF7FF0A-5BF9-4273-975B-BA9999903A45}" type="presParOf" srcId="{E9DD5167-8880-4C41-B30F-09108EE5B57A}" destId="{D8896B9E-4D5A-4D0F-989A-1F3B1FF2DDCC}" srcOrd="0" destOrd="0" presId="urn:microsoft.com/office/officeart/2005/8/layout/hierarchy1"/>
    <dgm:cxn modelId="{44604C2D-20D3-47AA-8536-D67C8FFBAE9B}" type="presParOf" srcId="{E9DD5167-8880-4C41-B30F-09108EE5B57A}" destId="{61697557-85A6-40E0-8EF3-14722F2E2870}" srcOrd="1" destOrd="0" presId="urn:microsoft.com/office/officeart/2005/8/layout/hierarchy1"/>
    <dgm:cxn modelId="{C9362BEF-9DF7-49C2-8EC4-418C4AFC31DD}" type="presParOf" srcId="{462CDB04-72F3-42EF-BCE2-75277B03F296}" destId="{A069551B-F6EC-4A11-933B-8FC2F59C2114}" srcOrd="1" destOrd="0" presId="urn:microsoft.com/office/officeart/2005/8/layout/hierarchy1"/>
    <dgm:cxn modelId="{A1164B51-E2DA-48C0-9048-3E4C6C73DAEA}" type="presParOf" srcId="{E7647928-4C8C-4497-813C-908FD72B7C64}" destId="{6A4C1909-0151-41EB-B2BF-7AE2305466C1}" srcOrd="2" destOrd="0" presId="urn:microsoft.com/office/officeart/2005/8/layout/hierarchy1"/>
    <dgm:cxn modelId="{6DFC81AB-72C5-432D-A52A-9B875C1536E7}" type="presParOf" srcId="{6A4C1909-0151-41EB-B2BF-7AE2305466C1}" destId="{24872676-EE9C-4346-896F-169CC87C59BF}" srcOrd="0" destOrd="0" presId="urn:microsoft.com/office/officeart/2005/8/layout/hierarchy1"/>
    <dgm:cxn modelId="{03929825-D385-47E6-BFFD-8304C3916AAC}" type="presParOf" srcId="{24872676-EE9C-4346-896F-169CC87C59BF}" destId="{06C63621-C1D1-4B0F-B72C-AAC07B283BC2}" srcOrd="0" destOrd="0" presId="urn:microsoft.com/office/officeart/2005/8/layout/hierarchy1"/>
    <dgm:cxn modelId="{CC4CD85D-EF2B-4F59-840F-FAC775F168F3}" type="presParOf" srcId="{24872676-EE9C-4346-896F-169CC87C59BF}" destId="{BEAFEECA-782D-4516-B028-5B31EB4A4317}" srcOrd="1" destOrd="0" presId="urn:microsoft.com/office/officeart/2005/8/layout/hierarchy1"/>
    <dgm:cxn modelId="{1525434D-79A3-4D11-8E20-334CC268A1EA}" type="presParOf" srcId="{6A4C1909-0151-41EB-B2BF-7AE2305466C1}" destId="{0F7FB90A-1FD8-40A9-8D29-C663FC35CA55}"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F737DE-C649-4875-B2FC-206E896BE5F7}">
      <dsp:nvSpPr>
        <dsp:cNvPr id="0" name=""/>
        <dsp:cNvSpPr/>
      </dsp:nvSpPr>
      <dsp:spPr>
        <a:xfrm>
          <a:off x="1291" y="1105839"/>
          <a:ext cx="5035536" cy="302132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1200" dirty="0"/>
            <a:t>Acid–base changes:</a:t>
          </a:r>
          <a:br>
            <a:rPr lang="en-US" sz="2000" kern="1200" dirty="0"/>
          </a:br>
          <a:r>
            <a:rPr lang="en-US" sz="2000" kern="1200" dirty="0"/>
            <a:t>Coordination can either increase or decrease the basicity of donor atoms. For example, the </a:t>
          </a:r>
          <a:r>
            <a:rPr lang="en-US" sz="2000" kern="1200" dirty="0" err="1"/>
            <a:t>pKa</a:t>
          </a:r>
          <a:r>
            <a:rPr lang="en-US" sz="2000" kern="1200" dirty="0"/>
            <a:t> of water molecules in </a:t>
          </a:r>
          <a14:m xmlns:a14="http://schemas.microsoft.com/office/drawing/2010/main">
            <m:oMath xmlns:m="http://schemas.openxmlformats.org/officeDocument/2006/math">
              <m:d>
                <m:dPr>
                  <m:begChr m:val="["/>
                  <m:endChr m:val=""/>
                  <m:ctrlPr>
                    <a:rPr lang="ar-IQ" sz="2000" i="1" kern="1200">
                      <a:latin typeface="Cambria Math" panose="02040503050406030204" pitchFamily="18" charset="0"/>
                    </a:rPr>
                  </m:ctrlPr>
                </m:dPr>
                <m:e>
                  <m:r>
                    <a:rPr lang="ar-IQ" sz="2000" i="1" kern="1200">
                      <a:latin typeface="Cambria Math" panose="02040503050406030204" pitchFamily="18" charset="0"/>
                    </a:rPr>
                    <m:t>𝐹𝑒</m:t>
                  </m:r>
                  <m:d>
                    <m:dPr>
                      <m:endChr m:val=""/>
                      <m:ctrlPr>
                        <a:rPr lang="ar-IQ" sz="2000" i="1" kern="1200">
                          <a:latin typeface="Cambria Math" panose="02040503050406030204" pitchFamily="18" charset="0"/>
                        </a:rPr>
                      </m:ctrlPr>
                    </m:dPr>
                    <m:e>
                      <m:sSub>
                        <m:sSubPr>
                          <m:ctrlPr>
                            <a:rPr lang="ar-IQ" sz="2000" i="1" kern="1200">
                              <a:latin typeface="Cambria Math" panose="02040503050406030204" pitchFamily="18" charset="0"/>
                            </a:rPr>
                          </m:ctrlPr>
                        </m:sSubPr>
                        <m:e>
                          <m:r>
                            <a:rPr lang="ar-IQ" sz="2000" i="1" kern="1200">
                              <a:latin typeface="Cambria Math" panose="02040503050406030204" pitchFamily="18" charset="0"/>
                            </a:rPr>
                            <m:t>𝐻</m:t>
                          </m:r>
                        </m:e>
                        <m:sub>
                          <m:r>
                            <a:rPr lang="ar-IQ" sz="2000" kern="1200">
                              <a:latin typeface="Cambria Math" panose="02040503050406030204" pitchFamily="18" charset="0"/>
                            </a:rPr>
                            <m:t>2</m:t>
                          </m:r>
                        </m:sub>
                      </m:sSub>
                      <m:r>
                        <a:rPr lang="ar-IQ" sz="2000" i="1" kern="1200">
                          <a:latin typeface="Cambria Math" panose="02040503050406030204" pitchFamily="18" charset="0"/>
                        </a:rPr>
                        <m:t>𝑂</m:t>
                      </m:r>
                      <m:sSub>
                        <m:sSubPr>
                          <m:ctrlPr>
                            <a:rPr lang="ar-IQ" sz="2000" i="1" kern="1200">
                              <a:latin typeface="Cambria Math" panose="02040503050406030204" pitchFamily="18" charset="0"/>
                            </a:rPr>
                          </m:ctrlPr>
                        </m:sSubPr>
                        <m:e>
                          <m:d>
                            <m:dPr>
                              <m:begChr m:val=""/>
                              <m:endChr m:val=""/>
                              <m:ctrlPr>
                                <a:rPr lang="ar-IQ" sz="2000" i="1" kern="1200">
                                  <a:latin typeface="Cambria Math" panose="02040503050406030204" pitchFamily="18" charset="0"/>
                                </a:rPr>
                              </m:ctrlPr>
                            </m:dPr>
                            <m:e>
                              <m:r>
                                <a:rPr lang="ar-IQ" sz="2000" kern="1200">
                                  <a:latin typeface="Cambria Math" panose="02040503050406030204" pitchFamily="18" charset="0"/>
                                </a:rPr>
                                <m:t>)</m:t>
                              </m:r>
                            </m:e>
                          </m:d>
                        </m:e>
                        <m:sub>
                          <m:r>
                            <a:rPr lang="ar-IQ" sz="2000" kern="1200">
                              <a:latin typeface="Cambria Math" panose="02040503050406030204" pitchFamily="18" charset="0"/>
                            </a:rPr>
                            <m:t>6</m:t>
                          </m:r>
                        </m:sub>
                      </m:sSub>
                      <m:sSup>
                        <m:sSupPr>
                          <m:ctrlPr>
                            <a:rPr lang="ar-IQ" sz="2000" i="1" kern="1200">
                              <a:latin typeface="Cambria Math" panose="02040503050406030204" pitchFamily="18" charset="0"/>
                            </a:rPr>
                          </m:ctrlPr>
                        </m:sSupPr>
                        <m:e>
                          <m:d>
                            <m:dPr>
                              <m:begChr m:val=""/>
                              <m:endChr m:val=""/>
                              <m:ctrlPr>
                                <a:rPr lang="ar-IQ" sz="2000" i="1" kern="1200">
                                  <a:latin typeface="Cambria Math" panose="02040503050406030204" pitchFamily="18" charset="0"/>
                                </a:rPr>
                              </m:ctrlPr>
                            </m:dPr>
                            <m:e>
                              <m:r>
                                <a:rPr lang="ar-IQ" sz="2000" kern="1200">
                                  <a:latin typeface="Cambria Math" panose="02040503050406030204" pitchFamily="18" charset="0"/>
                                </a:rPr>
                                <m:t>]</m:t>
                              </m:r>
                            </m:e>
                          </m:d>
                        </m:e>
                        <m:sup>
                          <m:r>
                            <a:rPr lang="ar-IQ" sz="2000" kern="1200">
                              <a:latin typeface="Cambria Math" panose="02040503050406030204" pitchFamily="18" charset="0"/>
                            </a:rPr>
                            <m:t>3</m:t>
                          </m:r>
                          <m:r>
                            <a:rPr lang="ar-IQ" sz="2000" kern="1200">
                              <a:latin typeface="Cambria Math" panose="02040503050406030204" pitchFamily="18" charset="0"/>
                            </a:rPr>
                            <m:t>+</m:t>
                          </m:r>
                        </m:sup>
                      </m:sSup>
                    </m:e>
                  </m:d>
                </m:e>
              </m:d>
            </m:oMath>
          </a14:m>
          <a:r>
            <a:rPr lang="en-US" sz="2000" kern="1200" dirty="0"/>
            <a:t>is much lower than in free water because the metal ion withdraws electron density, enhancing proton release.</a:t>
          </a:r>
        </a:p>
        <a:p>
          <a:pPr lvl="0" algn="ctr" defTabSz="2889250">
            <a:lnSpc>
              <a:spcPct val="90000"/>
            </a:lnSpc>
            <a:spcBef>
              <a:spcPct val="0"/>
            </a:spcBef>
            <a:spcAft>
              <a:spcPct val="35000"/>
            </a:spcAft>
            <a:buNone/>
          </a:pPr>
          <a:endParaRPr lang="ru-KZ" sz="2000" kern="1200" dirty="0"/>
        </a:p>
      </dsp:txBody>
      <dsp:txXfrm>
        <a:off x="1291" y="1105839"/>
        <a:ext cx="5035536" cy="3021321"/>
      </dsp:txXfrm>
    </dsp:sp>
    <dsp:sp modelId="{175104A5-B876-457A-BBD5-2747C03FC673}">
      <dsp:nvSpPr>
        <dsp:cNvPr id="0" name=""/>
        <dsp:cNvSpPr/>
      </dsp:nvSpPr>
      <dsp:spPr>
        <a:xfrm>
          <a:off x="5540381" y="1105839"/>
          <a:ext cx="5035536" cy="302132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US" sz="2000" b="1" kern="1200" dirty="0"/>
            <a:t>Redox effects:</a:t>
          </a:r>
          <a:br>
            <a:rPr lang="en-US" sz="2000" kern="1200" dirty="0"/>
          </a:br>
          <a:r>
            <a:rPr lang="en-US" sz="2000" kern="1200" dirty="0"/>
            <a:t>Metal–ligand orbital interactions can delocalize electron density, enabling </a:t>
          </a:r>
          <a:r>
            <a:rPr lang="en-US" sz="2000" b="1" kern="1200" dirty="0"/>
            <a:t>ligand-centered redox activity</a:t>
          </a:r>
          <a:r>
            <a:rPr lang="en-US" sz="2000" kern="1200" dirty="0"/>
            <a:t>. Complexes containing quinones, nitrosyls, or </a:t>
          </a:r>
          <a:r>
            <a:rPr lang="en-US" sz="2000" kern="1200" dirty="0" err="1"/>
            <a:t>dithiolenes</a:t>
          </a:r>
          <a:r>
            <a:rPr lang="en-US" sz="2000" kern="1200" dirty="0"/>
            <a:t> can undergo ligand-based oxidation or reduction without changing the metal oxidation state.</a:t>
          </a:r>
        </a:p>
        <a:p>
          <a:pPr lvl="0" algn="ctr" defTabSz="711200">
            <a:lnSpc>
              <a:spcPct val="90000"/>
            </a:lnSpc>
            <a:spcBef>
              <a:spcPct val="0"/>
            </a:spcBef>
            <a:spcAft>
              <a:spcPct val="35000"/>
            </a:spcAft>
            <a:buNone/>
          </a:pPr>
          <a:endParaRPr lang="ru-KZ" sz="2000" kern="1200" dirty="0"/>
        </a:p>
      </dsp:txBody>
      <dsp:txXfrm>
        <a:off x="5540381" y="1105839"/>
        <a:ext cx="5035536" cy="302132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5F8671-6410-4B4E-90AF-E16CDFE5526C}">
      <dsp:nvSpPr>
        <dsp:cNvPr id="0" name=""/>
        <dsp:cNvSpPr/>
      </dsp:nvSpPr>
      <dsp:spPr>
        <a:xfrm>
          <a:off x="0" y="908440"/>
          <a:ext cx="2532796" cy="1608325"/>
        </a:xfrm>
        <a:prstGeom prst="roundRect">
          <a:avLst>
            <a:gd name="adj" fmla="val 10000"/>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9F9D2655-B71A-4E9C-8A2A-7516CDC20134}">
      <dsp:nvSpPr>
        <dsp:cNvPr id="0" name=""/>
        <dsp:cNvSpPr/>
      </dsp:nvSpPr>
      <dsp:spPr>
        <a:xfrm>
          <a:off x="281421" y="1175791"/>
          <a:ext cx="2532796" cy="1608325"/>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In </a:t>
          </a:r>
          <a:r>
            <a:rPr lang="en-US" sz="1300" b="1" kern="1200"/>
            <a:t>homogeneous catalysis</a:t>
          </a:r>
          <a:r>
            <a:rPr lang="en-US" sz="1300" kern="1200"/>
            <a:t>, ligands assist in substrate activation, stabilize transition states, and control product selectivity.</a:t>
          </a:r>
        </a:p>
      </dsp:txBody>
      <dsp:txXfrm>
        <a:off x="328527" y="1222897"/>
        <a:ext cx="2438584" cy="1514113"/>
      </dsp:txXfrm>
    </dsp:sp>
    <dsp:sp modelId="{D8896B9E-4D5A-4D0F-989A-1F3B1FF2DDCC}">
      <dsp:nvSpPr>
        <dsp:cNvPr id="0" name=""/>
        <dsp:cNvSpPr/>
      </dsp:nvSpPr>
      <dsp:spPr>
        <a:xfrm>
          <a:off x="3095639" y="908440"/>
          <a:ext cx="2532796" cy="1608325"/>
        </a:xfrm>
        <a:prstGeom prst="roundRect">
          <a:avLst>
            <a:gd name="adj" fmla="val 10000"/>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61697557-85A6-40E0-8EF3-14722F2E2870}">
      <dsp:nvSpPr>
        <dsp:cNvPr id="0" name=""/>
        <dsp:cNvSpPr/>
      </dsp:nvSpPr>
      <dsp:spPr>
        <a:xfrm>
          <a:off x="3377061" y="1175791"/>
          <a:ext cx="2532796" cy="1608325"/>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b="1" kern="1200"/>
            <a:t>Organometallic complexes</a:t>
          </a:r>
          <a:r>
            <a:rPr lang="en-US" sz="1300" kern="1200"/>
            <a:t> rely on ligand participation for key steps such as oxidative addition, reductive elimination, and migratory insertion.</a:t>
          </a:r>
        </a:p>
      </dsp:txBody>
      <dsp:txXfrm>
        <a:off x="3424167" y="1222897"/>
        <a:ext cx="2438584" cy="1514113"/>
      </dsp:txXfrm>
    </dsp:sp>
    <dsp:sp modelId="{06C63621-C1D1-4B0F-B72C-AAC07B283BC2}">
      <dsp:nvSpPr>
        <dsp:cNvPr id="0" name=""/>
        <dsp:cNvSpPr/>
      </dsp:nvSpPr>
      <dsp:spPr>
        <a:xfrm>
          <a:off x="6191279" y="908440"/>
          <a:ext cx="2532796" cy="1608325"/>
        </a:xfrm>
        <a:prstGeom prst="roundRect">
          <a:avLst>
            <a:gd name="adj" fmla="val 10000"/>
          </a:avLst>
        </a:prstGeom>
        <a:solidFill>
          <a:schemeClr val="accent1">
            <a:hueOff val="0"/>
            <a:satOff val="0"/>
            <a:lumOff val="0"/>
            <a:alphaOff val="0"/>
          </a:schemeClr>
        </a:solidFill>
        <a:ln w="22225"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BEAFEECA-782D-4516-B028-5B31EB4A4317}">
      <dsp:nvSpPr>
        <dsp:cNvPr id="0" name=""/>
        <dsp:cNvSpPr/>
      </dsp:nvSpPr>
      <dsp:spPr>
        <a:xfrm>
          <a:off x="6472701" y="1175791"/>
          <a:ext cx="2532796" cy="1608325"/>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a:t>In </a:t>
          </a:r>
          <a:r>
            <a:rPr lang="en-US" sz="1300" b="1" kern="1200"/>
            <a:t>biological systems</a:t>
          </a:r>
          <a:r>
            <a:rPr lang="en-US" sz="1300" kern="1200"/>
            <a:t>, metalloproteins employ coordinated amino acid residues or cofactors to mediate redox and hydrolytic reactions. Examples include nitrogenase, cytochrome P450, and carbonic anhydrase.</a:t>
          </a:r>
        </a:p>
      </dsp:txBody>
      <dsp:txXfrm>
        <a:off x="6519807" y="1222897"/>
        <a:ext cx="2438584" cy="1514113"/>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ru-RU"/>
              <a:t>Образец заголовка</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rIns="45720"/>
          <a:lstStyle/>
          <a:p>
            <a:fld id="{A3E4AD7F-FD00-4B7D-B0E6-12DCD4E87304}" type="slidenum">
              <a:rPr lang="ru-KZ" smtClean="0"/>
              <a:t>‹#›</a:t>
            </a:fld>
            <a:endParaRPr lang="ru-KZ"/>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11862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769704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ru-RU"/>
              <a:t>Образец заголовка</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407635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044640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ru-RU"/>
              <a:t>Образец заголовка</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A361989-59FC-4D58-A270-F191D8EE81CC}" type="datetimeFigureOut">
              <a:rPr lang="ru-KZ" smtClean="0"/>
              <a:t>06.11.2025</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47660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950356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2609285" y="2851331"/>
            <a:ext cx="3893623"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666635" y="2851331"/>
            <a:ext cx="3899798" cy="307143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A361989-59FC-4D58-A270-F191D8EE81CC}" type="datetimeFigureOut">
              <a:rPr lang="ru-KZ" smtClean="0"/>
              <a:t>06.11.2025</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4834172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3A361989-59FC-4D58-A270-F191D8EE81CC}" type="datetimeFigureOut">
              <a:rPr lang="ru-KZ" smtClean="0"/>
              <a:t>06.11.2025</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A3E4AD7F-FD00-4B7D-B0E6-12DCD4E87304}" type="slidenum">
              <a:rPr lang="ru-KZ" smtClean="0"/>
              <a:t>‹#›</a:t>
            </a:fld>
            <a:endParaRPr lang="ru-KZ"/>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5383576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A361989-59FC-4D58-A270-F191D8EE81CC}" type="datetimeFigureOut">
              <a:rPr lang="ru-KZ" smtClean="0"/>
              <a:t>06.11.2025</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2708123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ru-RU"/>
              <a:t>Образец заголовка</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3871097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A361989-59FC-4D58-A270-F191D8EE81CC}" type="datetimeFigureOut">
              <a:rPr lang="ru-KZ" smtClean="0"/>
              <a:t>06.11.2025</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A3E4AD7F-FD00-4B7D-B0E6-12DCD4E87304}" type="slidenum">
              <a:rPr lang="ru-KZ" smtClean="0"/>
              <a:t>‹#›</a:t>
            </a:fld>
            <a:endParaRPr lang="ru-KZ"/>
          </a:p>
        </p:txBody>
      </p:sp>
    </p:spTree>
    <p:extLst>
      <p:ext uri="{BB962C8B-B14F-4D97-AF65-F5344CB8AC3E}">
        <p14:creationId xmlns:p14="http://schemas.microsoft.com/office/powerpoint/2010/main" val="1021312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A361989-59FC-4D58-A270-F191D8EE81CC}" type="datetimeFigureOut">
              <a:rPr lang="ru-KZ" smtClean="0"/>
              <a:t>06.11.2025</a:t>
            </a:fld>
            <a:endParaRPr lang="ru-KZ"/>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ru-KZ"/>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A3E4AD7F-FD00-4B7D-B0E6-12DCD4E87304}" type="slidenum">
              <a:rPr lang="ru-KZ" smtClean="0"/>
              <a:t>‹#›</a:t>
            </a:fld>
            <a:endParaRPr lang="ru-KZ"/>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ru-KZ"/>
          </a:p>
        </p:txBody>
      </p:sp>
    </p:spTree>
    <p:extLst>
      <p:ext uri="{BB962C8B-B14F-4D97-AF65-F5344CB8AC3E}">
        <p14:creationId xmlns:p14="http://schemas.microsoft.com/office/powerpoint/2010/main" val="2209858656"/>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E06BF2F-16A1-BA58-C1CE-6DE87706FECA}"/>
              </a:ext>
            </a:extLst>
          </p:cNvPr>
          <p:cNvSpPr>
            <a:spLocks noGrp="1"/>
          </p:cNvSpPr>
          <p:nvPr>
            <p:ph type="ctrTitle"/>
          </p:nvPr>
        </p:nvSpPr>
        <p:spPr/>
        <p:txBody>
          <a:bodyPr>
            <a:normAutofit fontScale="90000"/>
          </a:bodyPr>
          <a:lstStyle/>
          <a:p>
            <a:r>
              <a:rPr lang="en-US" dirty="0"/>
              <a:t>Reactivity of coordinated ligands</a:t>
            </a:r>
            <a:endParaRPr lang="ru-KZ" dirty="0"/>
          </a:p>
        </p:txBody>
      </p:sp>
      <p:sp>
        <p:nvSpPr>
          <p:cNvPr id="3" name="Подзаголовок 2">
            <a:extLst>
              <a:ext uri="{FF2B5EF4-FFF2-40B4-BE49-F238E27FC236}">
                <a16:creationId xmlns:a16="http://schemas.microsoft.com/office/drawing/2014/main" id="{1846CD7C-D396-7E1C-F26C-34A4E9E87CD0}"/>
              </a:ext>
            </a:extLst>
          </p:cNvPr>
          <p:cNvSpPr>
            <a:spLocks noGrp="1"/>
          </p:cNvSpPr>
          <p:nvPr>
            <p:ph type="subTitle" idx="1"/>
          </p:nvPr>
        </p:nvSpPr>
        <p:spPr/>
        <p:txBody>
          <a:bodyPr>
            <a:normAutofit fontScale="70000" lnSpcReduction="20000"/>
          </a:bodyPr>
          <a:lstStyle/>
          <a:p>
            <a:pPr algn="r"/>
            <a:endParaRPr lang="en-US" dirty="0">
              <a:solidFill>
                <a:schemeClr val="tx1">
                  <a:lumMod val="85000"/>
                  <a:lumOff val="15000"/>
                </a:schemeClr>
              </a:solidFill>
              <a:latin typeface="+mn-lt"/>
            </a:endParaRPr>
          </a:p>
          <a:p>
            <a:pPr algn="r"/>
            <a:endParaRPr lang="en-US" dirty="0">
              <a:solidFill>
                <a:schemeClr val="tx1">
                  <a:lumMod val="85000"/>
                  <a:lumOff val="15000"/>
                </a:schemeClr>
              </a:solidFill>
            </a:endParaRPr>
          </a:p>
          <a:p>
            <a:pPr algn="r"/>
            <a:r>
              <a:rPr lang="en-US" dirty="0">
                <a:solidFill>
                  <a:schemeClr val="tx1">
                    <a:lumMod val="85000"/>
                    <a:lumOff val="15000"/>
                  </a:schemeClr>
                </a:solidFill>
                <a:latin typeface="+mn-lt"/>
              </a:rPr>
              <a:t>PhD </a:t>
            </a:r>
            <a:r>
              <a:rPr lang="en-US" dirty="0" err="1">
                <a:solidFill>
                  <a:schemeClr val="tx1">
                    <a:lumMod val="85000"/>
                    <a:lumOff val="15000"/>
                  </a:schemeClr>
                </a:solidFill>
                <a:latin typeface="+mn-lt"/>
              </a:rPr>
              <a:t>Bakhadur</a:t>
            </a:r>
            <a:r>
              <a:rPr lang="en-US" dirty="0">
                <a:solidFill>
                  <a:schemeClr val="tx1">
                    <a:lumMod val="85000"/>
                    <a:lumOff val="15000"/>
                  </a:schemeClr>
                </a:solidFill>
                <a:latin typeface="+mn-lt"/>
              </a:rPr>
              <a:t> Askar</a:t>
            </a:r>
            <a:endParaRPr lang="ru-KZ" dirty="0">
              <a:solidFill>
                <a:schemeClr val="tx1">
                  <a:lumMod val="85000"/>
                  <a:lumOff val="15000"/>
                </a:schemeClr>
              </a:solidFill>
              <a:latin typeface="+mn-lt"/>
            </a:endParaRPr>
          </a:p>
          <a:p>
            <a:endParaRPr lang="ru-KZ" dirty="0"/>
          </a:p>
        </p:txBody>
      </p:sp>
      <p:pic>
        <p:nvPicPr>
          <p:cNvPr id="4" name="Рисунок 3">
            <a:extLst>
              <a:ext uri="{FF2B5EF4-FFF2-40B4-BE49-F238E27FC236}">
                <a16:creationId xmlns:a16="http://schemas.microsoft.com/office/drawing/2014/main" id="{E837323D-9213-7BEF-9429-B2649E9BA000}"/>
              </a:ext>
            </a:extLst>
          </p:cNvPr>
          <p:cNvPicPr>
            <a:picLocks noChangeAspect="1"/>
          </p:cNvPicPr>
          <p:nvPr/>
        </p:nvPicPr>
        <p:blipFill>
          <a:blip r:embed="rId2"/>
          <a:stretch>
            <a:fillRect/>
          </a:stretch>
        </p:blipFill>
        <p:spPr>
          <a:xfrm>
            <a:off x="77656" y="120969"/>
            <a:ext cx="1609483" cy="1664352"/>
          </a:xfrm>
          <a:prstGeom prst="rect">
            <a:avLst/>
          </a:prstGeom>
        </p:spPr>
      </p:pic>
      <p:pic>
        <p:nvPicPr>
          <p:cNvPr id="5" name="Рисунок 4">
            <a:extLst>
              <a:ext uri="{FF2B5EF4-FFF2-40B4-BE49-F238E27FC236}">
                <a16:creationId xmlns:a16="http://schemas.microsoft.com/office/drawing/2014/main" id="{D7AF29E9-9729-A5C7-A457-0D61F478F8E8}"/>
              </a:ext>
            </a:extLst>
          </p:cNvPr>
          <p:cNvPicPr>
            <a:picLocks noChangeAspect="1"/>
          </p:cNvPicPr>
          <p:nvPr/>
        </p:nvPicPr>
        <p:blipFill>
          <a:blip r:embed="rId3"/>
          <a:stretch>
            <a:fillRect/>
          </a:stretch>
        </p:blipFill>
        <p:spPr>
          <a:xfrm>
            <a:off x="10358544" y="56164"/>
            <a:ext cx="1755800" cy="1731414"/>
          </a:xfrm>
          <a:prstGeom prst="rect">
            <a:avLst/>
          </a:prstGeom>
        </p:spPr>
      </p:pic>
      <p:sp>
        <p:nvSpPr>
          <p:cNvPr id="6" name="TextBox 5">
            <a:extLst>
              <a:ext uri="{FF2B5EF4-FFF2-40B4-BE49-F238E27FC236}">
                <a16:creationId xmlns:a16="http://schemas.microsoft.com/office/drawing/2014/main" id="{EA55B464-B79B-E189-7779-4A5B1FAD7F18}"/>
              </a:ext>
            </a:extLst>
          </p:cNvPr>
          <p:cNvSpPr txBox="1"/>
          <p:nvPr/>
        </p:nvSpPr>
        <p:spPr>
          <a:xfrm>
            <a:off x="1850279" y="307328"/>
            <a:ext cx="8281180" cy="923330"/>
          </a:xfrm>
          <a:prstGeom prst="rect">
            <a:avLst/>
          </a:prstGeom>
          <a:noFill/>
        </p:spPr>
        <p:txBody>
          <a:bodyPr wrap="square" rtlCol="0">
            <a:spAutoFit/>
          </a:bodyPr>
          <a:lstStyle/>
          <a:p>
            <a:pPr algn="ctr"/>
            <a:r>
              <a:rPr lang="en-US" dirty="0"/>
              <a:t>Al-Farabi Kazakh National University</a:t>
            </a:r>
            <a:endParaRPr lang="ru-RU" dirty="0"/>
          </a:p>
          <a:p>
            <a:pPr algn="ctr"/>
            <a:r>
              <a:rPr lang="en-US" dirty="0"/>
              <a:t>Faculty of Chemistry and Chemical technology</a:t>
            </a:r>
            <a:endParaRPr lang="ru-RU" dirty="0"/>
          </a:p>
          <a:p>
            <a:pPr algn="ctr"/>
            <a:r>
              <a:rPr lang="en-US" dirty="0"/>
              <a:t>Department of General and Inorganic Chemistry</a:t>
            </a:r>
            <a:endParaRPr lang="ru-KZ" dirty="0"/>
          </a:p>
        </p:txBody>
      </p:sp>
    </p:spTree>
    <p:extLst>
      <p:ext uri="{BB962C8B-B14F-4D97-AF65-F5344CB8AC3E}">
        <p14:creationId xmlns:p14="http://schemas.microsoft.com/office/powerpoint/2010/main" val="4216320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04DBDB-6E73-C87A-45DB-608276321EA3}"/>
              </a:ext>
            </a:extLst>
          </p:cNvPr>
          <p:cNvSpPr>
            <a:spLocks noGrp="1"/>
          </p:cNvSpPr>
          <p:nvPr>
            <p:ph type="ctrTitle"/>
          </p:nvPr>
        </p:nvSpPr>
        <p:spPr>
          <a:xfrm>
            <a:off x="2193167" y="2590984"/>
            <a:ext cx="7369642" cy="3608480"/>
          </a:xfrm>
        </p:spPr>
        <p:txBody>
          <a:bodyPr>
            <a:normAutofit/>
          </a:bodyPr>
          <a:lstStyle/>
          <a:p>
            <a:pPr algn="l"/>
            <a:r>
              <a:rPr lang="en-US" sz="8000"/>
              <a:t>Thank you for attention!</a:t>
            </a:r>
            <a:endParaRPr lang="ru-KZ" sz="8000"/>
          </a:p>
        </p:txBody>
      </p:sp>
    </p:spTree>
    <p:extLst>
      <p:ext uri="{BB962C8B-B14F-4D97-AF65-F5344CB8AC3E}">
        <p14:creationId xmlns:p14="http://schemas.microsoft.com/office/powerpoint/2010/main" val="1749248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CD557CE-2AB8-44E1-AABA-A21D2274F3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58DCB6E5-A344-4A17-A353-EC4D71E6C46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4D82F4F2-6117-4CCD-94A7-4AFD603EC3C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3CCA9FB2-FFC7-4B6D-8E30-9D2CC14E7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CF6D6F6-E7F9-4521-BD22-74A61D8ED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B566E74-1425-46AC-885D-D2DAEE365F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A4EBC7A-3ED6-B45D-CA5F-A44ABF2FE69A}"/>
              </a:ext>
            </a:extLst>
          </p:cNvPr>
          <p:cNvSpPr>
            <a:spLocks noGrp="1"/>
          </p:cNvSpPr>
          <p:nvPr>
            <p:ph type="title"/>
          </p:nvPr>
        </p:nvSpPr>
        <p:spPr>
          <a:xfrm>
            <a:off x="1969804" y="808056"/>
            <a:ext cx="3317492" cy="1077229"/>
          </a:xfrm>
        </p:spPr>
        <p:txBody>
          <a:bodyPr>
            <a:normAutofit/>
          </a:bodyPr>
          <a:lstStyle/>
          <a:p>
            <a:pPr algn="l"/>
            <a:r>
              <a:rPr lang="en-US" sz="2100" b="1"/>
              <a:t>Ligand reactivity in coordination chemistry</a:t>
            </a:r>
            <a:endParaRPr lang="ru-KZ" sz="2100"/>
          </a:p>
        </p:txBody>
      </p:sp>
      <p:sp>
        <p:nvSpPr>
          <p:cNvPr id="3" name="Объект 2">
            <a:extLst>
              <a:ext uri="{FF2B5EF4-FFF2-40B4-BE49-F238E27FC236}">
                <a16:creationId xmlns:a16="http://schemas.microsoft.com/office/drawing/2014/main" id="{A20B23AF-34F9-AF23-D588-EF7453EAB064}"/>
              </a:ext>
            </a:extLst>
          </p:cNvPr>
          <p:cNvSpPr>
            <a:spLocks noGrp="1"/>
          </p:cNvSpPr>
          <p:nvPr>
            <p:ph idx="1"/>
          </p:nvPr>
        </p:nvSpPr>
        <p:spPr>
          <a:xfrm>
            <a:off x="1391832" y="1777796"/>
            <a:ext cx="4338408" cy="4917644"/>
          </a:xfrm>
        </p:spPr>
        <p:txBody>
          <a:bodyPr>
            <a:normAutofit/>
          </a:bodyPr>
          <a:lstStyle/>
          <a:p>
            <a:pPr marL="0" indent="0">
              <a:lnSpc>
                <a:spcPct val="110000"/>
              </a:lnSpc>
              <a:buNone/>
            </a:pPr>
            <a:r>
              <a:rPr lang="en-US" sz="1200" b="1" dirty="0"/>
              <a:t>In coordination compounds, ligands are not merely passive spectators; their chemical reactivity is significantly modified by their attachment to a metal center.</a:t>
            </a:r>
            <a:br>
              <a:rPr lang="en-US" sz="1200" b="1" dirty="0"/>
            </a:br>
            <a:r>
              <a:rPr lang="en-US" sz="1200" b="1" dirty="0"/>
              <a:t>Coordination alters both the electronic structure and steric environment of ligands, enabling reactions that would otherwise be energetically unfavorable in free form.</a:t>
            </a:r>
          </a:p>
          <a:p>
            <a:pPr marL="0" indent="0">
              <a:lnSpc>
                <a:spcPct val="110000"/>
              </a:lnSpc>
              <a:buNone/>
            </a:pPr>
            <a:r>
              <a:rPr lang="en-US" sz="1200" b="1" dirty="0"/>
              <a:t>The study of coordinated ligand reactivity provides insights into:</a:t>
            </a:r>
          </a:p>
          <a:p>
            <a:pPr>
              <a:lnSpc>
                <a:spcPct val="110000"/>
              </a:lnSpc>
              <a:buFont typeface="Wingdings" panose="05000000000000000000" pitchFamily="2" charset="2"/>
              <a:buChar char="ü"/>
            </a:pPr>
            <a:r>
              <a:rPr lang="en-US" sz="1200" b="1" dirty="0"/>
              <a:t>Catalytic mechanisms,</a:t>
            </a:r>
          </a:p>
          <a:p>
            <a:pPr>
              <a:lnSpc>
                <a:spcPct val="110000"/>
              </a:lnSpc>
              <a:buFont typeface="Wingdings" panose="05000000000000000000" pitchFamily="2" charset="2"/>
              <a:buChar char="ü"/>
            </a:pPr>
            <a:r>
              <a:rPr lang="en-US" sz="1200" b="1" dirty="0"/>
              <a:t>Bond activation processes, and</a:t>
            </a:r>
          </a:p>
          <a:p>
            <a:pPr>
              <a:lnSpc>
                <a:spcPct val="110000"/>
              </a:lnSpc>
              <a:buFont typeface="Wingdings" panose="05000000000000000000" pitchFamily="2" charset="2"/>
              <a:buChar char="ü"/>
            </a:pPr>
            <a:r>
              <a:rPr lang="en-US" sz="1200" b="1" dirty="0"/>
              <a:t>Energy transformations in both synthetic and biological systems.</a:t>
            </a:r>
          </a:p>
          <a:p>
            <a:pPr marL="0" indent="0">
              <a:lnSpc>
                <a:spcPct val="110000"/>
              </a:lnSpc>
              <a:buNone/>
            </a:pPr>
            <a:r>
              <a:rPr lang="en-US" sz="1200" b="1" dirty="0"/>
              <a:t>Metal coordination can either enhance or suppress ligand reactivity, depending on the metal’s oxidation state, electronic configuration, and the geometry of the complex.</a:t>
            </a:r>
          </a:p>
          <a:p>
            <a:pPr marL="0" indent="0">
              <a:lnSpc>
                <a:spcPct val="110000"/>
              </a:lnSpc>
              <a:buNone/>
            </a:pPr>
            <a:endParaRPr lang="ru-KZ" sz="1200" b="1" dirty="0"/>
          </a:p>
        </p:txBody>
      </p:sp>
      <p:pic>
        <p:nvPicPr>
          <p:cNvPr id="4" name="Рисунок 3">
            <a:extLst>
              <a:ext uri="{FF2B5EF4-FFF2-40B4-BE49-F238E27FC236}">
                <a16:creationId xmlns:a16="http://schemas.microsoft.com/office/drawing/2014/main" id="{2EAB5B93-2BA8-31DF-4B92-DB7D819F4CBB}"/>
              </a:ext>
            </a:extLst>
          </p:cNvPr>
          <p:cNvPicPr>
            <a:picLocks noChangeAspect="1"/>
          </p:cNvPicPr>
          <p:nvPr/>
        </p:nvPicPr>
        <p:blipFill>
          <a:blip r:embed="rId5"/>
          <a:stretch>
            <a:fillRect/>
          </a:stretch>
        </p:blipFill>
        <p:spPr>
          <a:xfrm>
            <a:off x="6094766" y="2105301"/>
            <a:ext cx="4651619" cy="2648060"/>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21" name="Rectangle 20">
            <a:extLst>
              <a:ext uri="{FF2B5EF4-FFF2-40B4-BE49-F238E27FC236}">
                <a16:creationId xmlns:a16="http://schemas.microsoft.com/office/drawing/2014/main" id="{06858379-D070-40E4-8A3D-F29E90C5C7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50582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DF70AA-E05B-B98C-246C-4355BD6F15AA}"/>
              </a:ext>
            </a:extLst>
          </p:cNvPr>
          <p:cNvSpPr>
            <a:spLocks noGrp="1"/>
          </p:cNvSpPr>
          <p:nvPr>
            <p:ph type="title"/>
          </p:nvPr>
        </p:nvSpPr>
        <p:spPr/>
        <p:txBody>
          <a:bodyPr>
            <a:normAutofit/>
          </a:bodyPr>
          <a:lstStyle/>
          <a:p>
            <a:r>
              <a:rPr lang="en-US" b="1" dirty="0"/>
              <a:t>Influence of metal coordination on ligand reactivity</a:t>
            </a:r>
            <a:endParaRPr lang="ru-KZ"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18CF17D3-6FA7-7344-E8F4-C04DE1FC34F8}"/>
                  </a:ext>
                </a:extLst>
              </p:cNvPr>
              <p:cNvSpPr>
                <a:spLocks noGrp="1"/>
              </p:cNvSpPr>
              <p:nvPr>
                <p:ph idx="1"/>
              </p:nvPr>
            </p:nvSpPr>
            <p:spPr>
              <a:xfrm>
                <a:off x="1566153" y="2052116"/>
                <a:ext cx="9003986" cy="4377868"/>
              </a:xfrm>
            </p:spPr>
            <p:txBody>
              <a:bodyPr>
                <a:normAutofit fontScale="70000" lnSpcReduction="20000"/>
              </a:bodyPr>
              <a:lstStyle/>
              <a:p>
                <a:pPr marL="0" indent="0">
                  <a:buNone/>
                </a:pPr>
                <a:r>
                  <a:rPr lang="en-US" b="1" dirty="0"/>
                  <a:t>When a ligand binds to a metal center, its electron density and bonding characteristics are modified.</a:t>
                </a:r>
                <a:br>
                  <a:rPr lang="en-US" b="1" dirty="0"/>
                </a:br>
                <a:r>
                  <a:rPr lang="en-US" b="1" dirty="0"/>
                  <a:t>The metal acts as an electron reservoir, capable of both withdrawing and donating electron density to the ligand orbitals.</a:t>
                </a:r>
              </a:p>
              <a:p>
                <a:pPr marL="0" indent="0">
                  <a:buNone/>
                </a:pPr>
                <a:r>
                  <a:rPr lang="en-US" b="1" dirty="0"/>
                  <a:t>Consequences of coordination include:</a:t>
                </a:r>
              </a:p>
              <a:p>
                <a:pPr>
                  <a:buFont typeface="Wingdings" panose="05000000000000000000" pitchFamily="2" charset="2"/>
                  <a:buChar char="v"/>
                </a:pPr>
                <a:r>
                  <a:rPr lang="en-US" b="1" dirty="0"/>
                  <a:t>Polarization of bonds within the ligand, making specific atoms more electrophilic or nucleophilic.</a:t>
                </a:r>
              </a:p>
              <a:p>
                <a:pPr>
                  <a:buFont typeface="Wingdings" panose="05000000000000000000" pitchFamily="2" charset="2"/>
                  <a:buChar char="v"/>
                </a:pPr>
                <a:r>
                  <a:rPr lang="en-US" b="1" dirty="0"/>
                  <a:t>Stabilization of reactive intermediates such as radicals or carbocations.</a:t>
                </a:r>
              </a:p>
              <a:p>
                <a:pPr>
                  <a:buFont typeface="Wingdings" panose="05000000000000000000" pitchFamily="2" charset="2"/>
                  <a:buChar char="v"/>
                </a:pPr>
                <a:r>
                  <a:rPr lang="en-US" b="1" dirty="0"/>
                  <a:t>Lowering of activation energy for key bond-breaking or bond-forming steps.</a:t>
                </a:r>
              </a:p>
              <a:p>
                <a:pPr marL="0" indent="0">
                  <a:buNone/>
                </a:pPr>
                <a:r>
                  <a:rPr lang="en-US" b="1" dirty="0"/>
                  <a:t>For example, in carbonyl complexes such as </a:t>
                </a:r>
                <a14:m>
                  <m:oMath xmlns:m="http://schemas.openxmlformats.org/officeDocument/2006/math">
                    <m:d>
                      <m:dPr>
                        <m:begChr m:val="["/>
                        <m:endChr m:val=""/>
                        <m:ctrlPr>
                          <a:rPr lang="ar-IQ" b="1"/>
                        </m:ctrlPr>
                      </m:dPr>
                      <m:e>
                        <m:r>
                          <a:rPr lang="ar-IQ" b="1" i="1" smtClean="0">
                            <a:latin typeface="Cambria Math" panose="02040503050406030204" pitchFamily="18" charset="0"/>
                          </a:rPr>
                          <m:t>𝑭𝒆</m:t>
                        </m:r>
                        <m:d>
                          <m:dPr>
                            <m:endChr m:val="]"/>
                            <m:ctrlPr>
                              <a:rPr lang="ar-IQ" b="1" i="1"/>
                            </m:ctrlPr>
                          </m:dPr>
                          <m:e>
                            <m:r>
                              <a:rPr lang="ar-IQ" b="1" i="1" smtClean="0">
                                <a:latin typeface="Cambria Math" panose="02040503050406030204" pitchFamily="18" charset="0"/>
                              </a:rPr>
                              <m:t>𝑪𝑶</m:t>
                            </m:r>
                            <m:sSub>
                              <m:sSubPr>
                                <m:ctrlPr>
                                  <a:rPr lang="ar-IQ" b="1" i="1"/>
                                </m:ctrlPr>
                              </m:sSubPr>
                              <m:e>
                                <m:d>
                                  <m:dPr>
                                    <m:begChr m:val=""/>
                                    <m:endChr m:val=""/>
                                    <m:ctrlPr>
                                      <a:rPr lang="ar-IQ" b="1" i="1"/>
                                    </m:ctrlPr>
                                  </m:dPr>
                                  <m:e>
                                    <m:r>
                                      <a:rPr lang="ar-IQ" b="1" smtClean="0">
                                        <a:latin typeface="Cambria Math" panose="02040503050406030204" pitchFamily="18" charset="0"/>
                                      </a:rPr>
                                      <m:t>)</m:t>
                                    </m:r>
                                  </m:e>
                                </m:d>
                              </m:e>
                              <m:sub>
                                <m:r>
                                  <a:rPr lang="ar-IQ" b="1" i="1" smtClean="0">
                                    <a:latin typeface="Cambria Math" panose="02040503050406030204" pitchFamily="18" charset="0"/>
                                  </a:rPr>
                                  <m:t>𝟓</m:t>
                                </m:r>
                              </m:sub>
                            </m:sSub>
                          </m:e>
                        </m:d>
                      </m:e>
                    </m:d>
                  </m:oMath>
                </a14:m>
                <a:r>
                  <a:rPr lang="ar-IQ" b="1" dirty="0"/>
                  <a:t>, </a:t>
                </a:r>
                <a:r>
                  <a:rPr lang="en-US" b="1" dirty="0"/>
                  <a:t>coordination weakens the C–O bond within the CO ligand, making it more reactive toward nucleophilic attack.</a:t>
                </a:r>
              </a:p>
              <a:p>
                <a:pPr marL="0" indent="0">
                  <a:buNone/>
                </a:pPr>
                <a:r>
                  <a:rPr lang="en-US" b="1" dirty="0"/>
                  <a:t>Thus, coordination serves as a tool of molecular activation, transforming stable molecules into reactive species under controlled conditions.</a:t>
                </a:r>
              </a:p>
              <a:p>
                <a:pPr marL="0" indent="0">
                  <a:buNone/>
                </a:pPr>
                <a:endParaRPr lang="ru-KZ" b="1" dirty="0"/>
              </a:p>
            </p:txBody>
          </p:sp>
        </mc:Choice>
        <mc:Fallback>
          <p:sp>
            <p:nvSpPr>
              <p:cNvPr id="3" name="Объект 2">
                <a:extLst>
                  <a:ext uri="{FF2B5EF4-FFF2-40B4-BE49-F238E27FC236}">
                    <a16:creationId xmlns:a16="http://schemas.microsoft.com/office/drawing/2014/main" id="{18CF17D3-6FA7-7344-E8F4-C04DE1FC34F8}"/>
                  </a:ext>
                </a:extLst>
              </p:cNvPr>
              <p:cNvSpPr>
                <a:spLocks noGrp="1" noRot="1" noChangeAspect="1" noMove="1" noResize="1" noEditPoints="1" noAdjustHandles="1" noChangeArrowheads="1" noChangeShapeType="1" noTextEdit="1"/>
              </p:cNvSpPr>
              <p:nvPr>
                <p:ph idx="1"/>
              </p:nvPr>
            </p:nvSpPr>
            <p:spPr>
              <a:xfrm>
                <a:off x="1566153" y="2052116"/>
                <a:ext cx="9003986" cy="4377868"/>
              </a:xfrm>
              <a:blipFill>
                <a:blip r:embed="rId2"/>
                <a:stretch>
                  <a:fillRect l="-203"/>
                </a:stretch>
              </a:blipFill>
            </p:spPr>
            <p:txBody>
              <a:bodyPr/>
              <a:lstStyle/>
              <a:p>
                <a:r>
                  <a:rPr lang="ru-KZ">
                    <a:noFill/>
                  </a:rPr>
                  <a:t> </a:t>
                </a:r>
              </a:p>
            </p:txBody>
          </p:sp>
        </mc:Fallback>
      </mc:AlternateContent>
    </p:spTree>
    <p:extLst>
      <p:ext uri="{BB962C8B-B14F-4D97-AF65-F5344CB8AC3E}">
        <p14:creationId xmlns:p14="http://schemas.microsoft.com/office/powerpoint/2010/main" val="8202948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0CFE4BB-1FDC-5870-7494-8F857A3BA92A}"/>
              </a:ext>
            </a:extLst>
          </p:cNvPr>
          <p:cNvSpPr>
            <a:spLocks noGrp="1"/>
          </p:cNvSpPr>
          <p:nvPr>
            <p:ph type="title"/>
          </p:nvPr>
        </p:nvSpPr>
        <p:spPr/>
        <p:txBody>
          <a:bodyPr/>
          <a:lstStyle/>
          <a:p>
            <a:r>
              <a:rPr lang="en-US" b="1" dirty="0"/>
              <a:t>Electronic and steric effects</a:t>
            </a:r>
            <a:endParaRPr lang="ru-KZ" dirty="0"/>
          </a:p>
        </p:txBody>
      </p:sp>
      <p:sp>
        <p:nvSpPr>
          <p:cNvPr id="3" name="Объект 2">
            <a:extLst>
              <a:ext uri="{FF2B5EF4-FFF2-40B4-BE49-F238E27FC236}">
                <a16:creationId xmlns:a16="http://schemas.microsoft.com/office/drawing/2014/main" id="{8AEB0747-4052-E1D0-E6D9-2D4A523C8F85}"/>
              </a:ext>
            </a:extLst>
          </p:cNvPr>
          <p:cNvSpPr>
            <a:spLocks noGrp="1"/>
          </p:cNvSpPr>
          <p:nvPr>
            <p:ph sz="half" idx="1"/>
          </p:nvPr>
        </p:nvSpPr>
        <p:spPr>
          <a:solidFill>
            <a:srgbClr val="60A500"/>
          </a:solidFill>
        </p:spPr>
        <p:txBody>
          <a:bodyPr>
            <a:normAutofit fontScale="85000" lnSpcReduction="20000"/>
          </a:bodyPr>
          <a:lstStyle/>
          <a:p>
            <a:pPr marL="0" indent="0">
              <a:buNone/>
            </a:pPr>
            <a:r>
              <a:rPr lang="en-US" b="1" dirty="0"/>
              <a:t>Electronic Effects:</a:t>
            </a:r>
          </a:p>
          <a:p>
            <a:pPr marL="0" indent="0">
              <a:buNone/>
            </a:pPr>
            <a:r>
              <a:rPr lang="en-US" dirty="0"/>
              <a:t>Metal–ligand interactions modify the ligand’s frontier orbitals (HOMO and LUMO).</a:t>
            </a:r>
            <a:br>
              <a:rPr lang="en-US" dirty="0"/>
            </a:br>
            <a:r>
              <a:rPr lang="en-US" dirty="0"/>
              <a:t>Back-donation from metal d-orbitals into ligand antibonding orbitals (π*) weakens internal bonds, as seen in </a:t>
            </a:r>
            <a:r>
              <a:rPr lang="en-US" b="1" dirty="0"/>
              <a:t>π-acceptor ligands</a:t>
            </a:r>
            <a:r>
              <a:rPr lang="en-US" dirty="0"/>
              <a:t> such as CO and NO.</a:t>
            </a:r>
            <a:br>
              <a:rPr lang="en-US" dirty="0"/>
            </a:br>
            <a:r>
              <a:rPr lang="en-US" dirty="0"/>
              <a:t>Similarly, metal withdrawal of electron density can enhance ligand acidity or promote electrophilic reactivity.</a:t>
            </a:r>
          </a:p>
          <a:p>
            <a:pPr marL="0" indent="0">
              <a:buNone/>
            </a:pPr>
            <a:endParaRPr lang="ru-KZ" dirty="0"/>
          </a:p>
        </p:txBody>
      </p:sp>
      <p:sp>
        <p:nvSpPr>
          <p:cNvPr id="4" name="Объект 3">
            <a:extLst>
              <a:ext uri="{FF2B5EF4-FFF2-40B4-BE49-F238E27FC236}">
                <a16:creationId xmlns:a16="http://schemas.microsoft.com/office/drawing/2014/main" id="{81834E41-BC2B-8B8B-266F-5604A508302B}"/>
              </a:ext>
            </a:extLst>
          </p:cNvPr>
          <p:cNvSpPr>
            <a:spLocks noGrp="1"/>
          </p:cNvSpPr>
          <p:nvPr>
            <p:ph sz="half" idx="2"/>
          </p:nvPr>
        </p:nvSpPr>
        <p:spPr>
          <a:solidFill>
            <a:srgbClr val="00AA48"/>
          </a:solidFill>
        </p:spPr>
        <p:txBody>
          <a:bodyPr>
            <a:normAutofit fontScale="85000" lnSpcReduction="20000"/>
          </a:bodyPr>
          <a:lstStyle/>
          <a:p>
            <a:pPr marL="0" indent="0">
              <a:buNone/>
            </a:pPr>
            <a:r>
              <a:rPr lang="en-US" b="1" dirty="0"/>
              <a:t>Steric Effects:</a:t>
            </a:r>
          </a:p>
          <a:p>
            <a:pPr marL="0" indent="0">
              <a:buNone/>
            </a:pPr>
            <a:r>
              <a:rPr lang="en-US" dirty="0"/>
              <a:t>The three-dimensional arrangement of ligands around the metal restricts molecular motion and influences reaction pathways.</a:t>
            </a:r>
            <a:br>
              <a:rPr lang="en-US" dirty="0"/>
            </a:br>
            <a:r>
              <a:rPr lang="en-US" dirty="0"/>
              <a:t>Bulky ligands can prevent certain approaches of reactants or stabilize specific transition states.</a:t>
            </a:r>
          </a:p>
          <a:p>
            <a:pPr marL="0" indent="0">
              <a:buNone/>
            </a:pPr>
            <a:r>
              <a:rPr lang="en-US" dirty="0"/>
              <a:t>Together, electronic and steric factors determine whether ligand reactions—such as substitution, protonation, or oxidative addition—occur readily or are inhibited.</a:t>
            </a:r>
          </a:p>
          <a:p>
            <a:pPr marL="0" indent="0">
              <a:buNone/>
            </a:pPr>
            <a:endParaRPr lang="ru-KZ" dirty="0"/>
          </a:p>
        </p:txBody>
      </p:sp>
    </p:spTree>
    <p:extLst>
      <p:ext uri="{BB962C8B-B14F-4D97-AF65-F5344CB8AC3E}">
        <p14:creationId xmlns:p14="http://schemas.microsoft.com/office/powerpoint/2010/main" val="14319192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197DEA-484A-6D82-B1FD-FFED1BD6F006}"/>
              </a:ext>
            </a:extLst>
          </p:cNvPr>
          <p:cNvSpPr>
            <a:spLocks noGrp="1"/>
          </p:cNvSpPr>
          <p:nvPr>
            <p:ph type="title"/>
          </p:nvPr>
        </p:nvSpPr>
        <p:spPr/>
        <p:txBody>
          <a:bodyPr>
            <a:normAutofit/>
          </a:bodyPr>
          <a:lstStyle/>
          <a:p>
            <a:r>
              <a:rPr lang="en-US" b="1" dirty="0"/>
              <a:t>Acid–base and redox behavior of coordinated ligands</a:t>
            </a:r>
            <a:endParaRPr lang="ru-KZ" dirty="0"/>
          </a:p>
        </p:txBody>
      </p:sp>
      <mc:AlternateContent xmlns:mc="http://schemas.openxmlformats.org/markup-compatibility/2006">
        <mc:Choice xmlns:a14="http://schemas.microsoft.com/office/drawing/2010/main" Requires="a14">
          <p:graphicFrame>
            <p:nvGraphicFramePr>
              <p:cNvPr id="4" name="Схема 3">
                <a:extLst>
                  <a:ext uri="{FF2B5EF4-FFF2-40B4-BE49-F238E27FC236}">
                    <a16:creationId xmlns:a16="http://schemas.microsoft.com/office/drawing/2014/main" id="{47DEA9B5-5D47-86D2-B123-CCED04D3D811}"/>
                  </a:ext>
                </a:extLst>
              </p:cNvPr>
              <p:cNvGraphicFramePr/>
              <p:nvPr>
                <p:extLst>
                  <p:ext uri="{D42A27DB-BD31-4B8C-83A1-F6EECF244321}">
                    <p14:modId xmlns:p14="http://schemas.microsoft.com/office/powerpoint/2010/main" val="2093496637"/>
                  </p:ext>
                </p:extLst>
              </p:nvPr>
            </p:nvGraphicFramePr>
            <p:xfrm>
              <a:off x="473412" y="1625000"/>
              <a:ext cx="10577209" cy="523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mc:Choice>
        <mc:Fallback>
          <p:graphicFrame>
            <p:nvGraphicFramePr>
              <p:cNvPr id="4" name="Схема 3">
                <a:extLst>
                  <a:ext uri="{FF2B5EF4-FFF2-40B4-BE49-F238E27FC236}">
                    <a16:creationId xmlns:a16="http://schemas.microsoft.com/office/drawing/2014/main" id="{47DEA9B5-5D47-86D2-B123-CCED04D3D811}"/>
                  </a:ext>
                </a:extLst>
              </p:cNvPr>
              <p:cNvGraphicFramePr/>
              <p:nvPr>
                <p:extLst>
                  <p:ext uri="{D42A27DB-BD31-4B8C-83A1-F6EECF244321}">
                    <p14:modId xmlns:p14="http://schemas.microsoft.com/office/powerpoint/2010/main" val="2093496637"/>
                  </p:ext>
                </p:extLst>
              </p:nvPr>
            </p:nvGraphicFramePr>
            <p:xfrm>
              <a:off x="473412" y="1625000"/>
              <a:ext cx="10577209" cy="5233000"/>
            </p:xfrm>
            <a:graphic>
              <a:graphicData uri="http://schemas.openxmlformats.org/drawingml/2006/diagram">
                <dgm:relIds xmlns:dgm="http://schemas.openxmlformats.org/drawingml/2006/diagram" xmlns:r="http://schemas.openxmlformats.org/officeDocument/2006/relationships" r:dm="rId7" r:lo="rId3" r:qs="rId4" r:cs="rId5"/>
              </a:graphicData>
            </a:graphic>
          </p:graphicFrame>
        </mc:Fallback>
      </mc:AlternateContent>
    </p:spTree>
    <p:extLst>
      <p:ext uri="{BB962C8B-B14F-4D97-AF65-F5344CB8AC3E}">
        <p14:creationId xmlns:p14="http://schemas.microsoft.com/office/powerpoint/2010/main" val="3937413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EEEC6F8-5FEE-7CF0-3308-C59C2683C9E9}"/>
              </a:ext>
            </a:extLst>
          </p:cNvPr>
          <p:cNvSpPr>
            <a:spLocks noGrp="1"/>
          </p:cNvSpPr>
          <p:nvPr>
            <p:ph type="title"/>
          </p:nvPr>
        </p:nvSpPr>
        <p:spPr/>
        <p:txBody>
          <a:bodyPr>
            <a:normAutofit/>
          </a:bodyPr>
          <a:lstStyle/>
          <a:p>
            <a:r>
              <a:rPr lang="en-US" b="1" dirty="0"/>
              <a:t>Activation of small molecules by coordinated ligands</a:t>
            </a:r>
            <a:endParaRPr lang="ru-KZ" dirty="0"/>
          </a:p>
        </p:txBody>
      </p:sp>
      <p:sp>
        <p:nvSpPr>
          <p:cNvPr id="3" name="Объект 2">
            <a:extLst>
              <a:ext uri="{FF2B5EF4-FFF2-40B4-BE49-F238E27FC236}">
                <a16:creationId xmlns:a16="http://schemas.microsoft.com/office/drawing/2014/main" id="{3D8626D5-122E-5D16-19CD-4C20A24520CB}"/>
              </a:ext>
            </a:extLst>
          </p:cNvPr>
          <p:cNvSpPr>
            <a:spLocks noGrp="1"/>
          </p:cNvSpPr>
          <p:nvPr>
            <p:ph idx="1"/>
          </p:nvPr>
        </p:nvSpPr>
        <p:spPr>
          <a:xfrm>
            <a:off x="1673157" y="2071990"/>
            <a:ext cx="9445558" cy="4572001"/>
          </a:xfrm>
        </p:spPr>
        <p:txBody>
          <a:bodyPr>
            <a:normAutofit fontScale="85000" lnSpcReduction="20000"/>
          </a:bodyPr>
          <a:lstStyle/>
          <a:p>
            <a:pPr marL="0" indent="0">
              <a:buNone/>
            </a:pPr>
            <a:r>
              <a:rPr lang="en-US" b="1" dirty="0"/>
              <a:t>Coordinated ligands often participate directly in the activation of small molecules such as H₂, O₂, CO₂, or N₂.</a:t>
            </a:r>
          </a:p>
          <a:p>
            <a:pPr marL="0" indent="0">
              <a:buNone/>
            </a:pPr>
            <a:r>
              <a:rPr lang="en-US" b="1" dirty="0"/>
              <a:t>For example:</a:t>
            </a:r>
          </a:p>
          <a:p>
            <a:pPr marL="0" indent="0">
              <a:buNone/>
            </a:pPr>
            <a:r>
              <a:rPr lang="en-US" b="1" dirty="0"/>
              <a:t>In hydrogenation catalysts, coordinated ligands assist in heterolytic H–H bond cleavage.</a:t>
            </a:r>
          </a:p>
          <a:p>
            <a:pPr marL="0" indent="0">
              <a:buNone/>
            </a:pPr>
            <a:r>
              <a:rPr lang="en-US" b="1" dirty="0"/>
              <a:t>In oxygen-binding proteins like hemoglobin, the porphyrin ligand facilitates reversible O₂ coordination and release.</a:t>
            </a:r>
          </a:p>
          <a:p>
            <a:pPr marL="0" indent="0">
              <a:buNone/>
            </a:pPr>
            <a:r>
              <a:rPr lang="en-US" b="1" dirty="0"/>
              <a:t>In metal carbonyls, CO₂ can be activated through coordination, promoting reduction to CO or </a:t>
            </a:r>
            <a:r>
              <a:rPr lang="en-US" b="1" dirty="0" err="1"/>
              <a:t>formate</a:t>
            </a:r>
            <a:r>
              <a:rPr lang="en-US" b="1" dirty="0"/>
              <a:t>.</a:t>
            </a:r>
          </a:p>
          <a:p>
            <a:pPr marL="0" indent="0">
              <a:buNone/>
            </a:pPr>
            <a:r>
              <a:rPr lang="en-US" b="1" dirty="0"/>
              <a:t>These processes demonstrate metal–ligand cooperation, where both components act synergistically to lower reaction barriers and stabilize reactive intermediates.</a:t>
            </a:r>
            <a:br>
              <a:rPr lang="en-US" b="1" dirty="0"/>
            </a:br>
            <a:r>
              <a:rPr lang="en-US" b="1" dirty="0"/>
              <a:t>Such cooperative reactivity is fundamental to homogeneous catalysis and bioinorganic chemistry.</a:t>
            </a:r>
          </a:p>
          <a:p>
            <a:pPr marL="0" indent="0">
              <a:buNone/>
            </a:pPr>
            <a:endParaRPr lang="ru-KZ" b="1" dirty="0"/>
          </a:p>
        </p:txBody>
      </p:sp>
    </p:spTree>
    <p:extLst>
      <p:ext uri="{BB962C8B-B14F-4D97-AF65-F5344CB8AC3E}">
        <p14:creationId xmlns:p14="http://schemas.microsoft.com/office/powerpoint/2010/main" val="2850677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B6E310F-F37D-1B9D-75C4-E84C0CACD2A3}"/>
              </a:ext>
            </a:extLst>
          </p:cNvPr>
          <p:cNvSpPr>
            <a:spLocks noGrp="1"/>
          </p:cNvSpPr>
          <p:nvPr>
            <p:ph type="title"/>
          </p:nvPr>
        </p:nvSpPr>
        <p:spPr/>
        <p:txBody>
          <a:bodyPr>
            <a:normAutofit/>
          </a:bodyPr>
          <a:lstStyle/>
          <a:p>
            <a:r>
              <a:rPr lang="en-US" b="1" dirty="0"/>
              <a:t>Ligand Substitution and Rearrangement</a:t>
            </a:r>
            <a:endParaRPr lang="ru-KZ" dirty="0"/>
          </a:p>
        </p:txBody>
      </p:sp>
      <mc:AlternateContent xmlns:mc="http://schemas.openxmlformats.org/markup-compatibility/2006">
        <mc:Choice xmlns:a14="http://schemas.microsoft.com/office/drawing/2010/main" Requires="a14">
          <p:sp>
            <p:nvSpPr>
              <p:cNvPr id="3" name="Объект 2">
                <a:extLst>
                  <a:ext uri="{FF2B5EF4-FFF2-40B4-BE49-F238E27FC236}">
                    <a16:creationId xmlns:a16="http://schemas.microsoft.com/office/drawing/2014/main" id="{31DBFEFA-40EE-0848-6BFE-3AA5E3731239}"/>
                  </a:ext>
                </a:extLst>
              </p:cNvPr>
              <p:cNvSpPr>
                <a:spLocks noGrp="1"/>
              </p:cNvSpPr>
              <p:nvPr>
                <p:ph idx="1"/>
              </p:nvPr>
            </p:nvSpPr>
            <p:spPr/>
            <p:txBody>
              <a:bodyPr>
                <a:normAutofit fontScale="70000" lnSpcReduction="20000"/>
              </a:bodyPr>
              <a:lstStyle/>
              <a:p>
                <a:pPr marL="0" indent="0">
                  <a:buNone/>
                </a:pPr>
                <a:r>
                  <a:rPr lang="en-US" b="1" dirty="0"/>
                  <a:t>Reactions involving substitution or rearrangement of coordinated ligands are central to coordination chemistry.</a:t>
                </a:r>
                <a:br>
                  <a:rPr lang="en-US" b="1" dirty="0"/>
                </a:br>
                <a:r>
                  <a:rPr lang="en-US" b="1" dirty="0"/>
                  <a:t>These transformations occur via mechanisms such as associative, dissociative, or interchange pathways, depending on metal–ligand bond strength and geometry.</a:t>
                </a:r>
              </a:p>
              <a:p>
                <a:pPr marL="0" indent="0">
                  <a:buNone/>
                </a:pPr>
                <a:r>
                  <a:rPr lang="en-US" b="1" dirty="0"/>
                  <a:t>For instance:</a:t>
                </a:r>
              </a:p>
              <a:p>
                <a:pPr marL="0" indent="0">
                  <a:buNone/>
                </a:pPr>
                <a14:m>
                  <m:oMathPara xmlns:m="http://schemas.openxmlformats.org/officeDocument/2006/math">
                    <m:oMathParaPr>
                      <m:jc m:val="centerGroup"/>
                    </m:oMathParaPr>
                    <m:oMath xmlns:m="http://schemas.openxmlformats.org/officeDocument/2006/math">
                      <m:d>
                        <m:dPr>
                          <m:begChr m:val="["/>
                          <m:endChr m:val=""/>
                          <m:ctrlPr>
                            <a:rPr lang="ar-IQ" b="1"/>
                          </m:ctrlPr>
                        </m:dPr>
                        <m:e>
                          <m:r>
                            <a:rPr lang="ar-IQ" b="1" i="1" smtClean="0">
                              <a:latin typeface="Cambria Math" panose="02040503050406030204" pitchFamily="18" charset="0"/>
                            </a:rPr>
                            <m:t>𝑪𝒓</m:t>
                          </m:r>
                          <m:d>
                            <m:dPr>
                              <m:endChr m:val=""/>
                              <m:ctrlPr>
                                <a:rPr lang="ar-IQ" b="1" i="1"/>
                              </m:ctrlPr>
                            </m:dPr>
                            <m:e>
                              <m:sSub>
                                <m:sSubPr>
                                  <m:ctrlPr>
                                    <a:rPr lang="ar-IQ" b="1" i="1"/>
                                  </m:ctrlPr>
                                </m:sSubPr>
                                <m:e>
                                  <m:r>
                                    <a:rPr lang="ar-IQ" b="1" i="1" smtClean="0">
                                      <a:latin typeface="Cambria Math" panose="02040503050406030204" pitchFamily="18" charset="0"/>
                                    </a:rPr>
                                    <m:t>𝑯</m:t>
                                  </m:r>
                                </m:e>
                                <m:sub>
                                  <m:r>
                                    <a:rPr lang="ar-IQ" b="1" i="1" smtClean="0">
                                      <a:latin typeface="Cambria Math" panose="02040503050406030204" pitchFamily="18" charset="0"/>
                                    </a:rPr>
                                    <m:t>𝟐</m:t>
                                  </m:r>
                                </m:sub>
                              </m:sSub>
                              <m:r>
                                <a:rPr lang="ar-IQ" b="1" i="1" smtClean="0">
                                  <a:latin typeface="Cambria Math" panose="02040503050406030204" pitchFamily="18" charset="0"/>
                                </a:rPr>
                                <m:t>𝑶</m:t>
                              </m:r>
                              <m:sSub>
                                <m:sSubPr>
                                  <m:ctrlPr>
                                    <a:rPr lang="ar-IQ" b="1" i="1"/>
                                  </m:ctrlPr>
                                </m:sSubPr>
                                <m:e>
                                  <m:d>
                                    <m:dPr>
                                      <m:begChr m:val=""/>
                                      <m:endChr m:val=""/>
                                      <m:ctrlPr>
                                        <a:rPr lang="ar-IQ" b="1" i="1"/>
                                      </m:ctrlPr>
                                    </m:dPr>
                                    <m:e>
                                      <m:r>
                                        <a:rPr lang="ar-IQ" b="1" smtClean="0">
                                          <a:latin typeface="Cambria Math" panose="02040503050406030204" pitchFamily="18" charset="0"/>
                                        </a:rPr>
                                        <m:t>)</m:t>
                                      </m:r>
                                    </m:e>
                                  </m:d>
                                </m:e>
                                <m:sub>
                                  <m:r>
                                    <a:rPr lang="ar-IQ" b="1" i="1" smtClean="0">
                                      <a:latin typeface="Cambria Math" panose="02040503050406030204" pitchFamily="18" charset="0"/>
                                    </a:rPr>
                                    <m:t>𝟔</m:t>
                                  </m:r>
                                </m:sub>
                              </m:sSub>
                              <m:sSup>
                                <m:sSupPr>
                                  <m:ctrlPr>
                                    <a:rPr lang="ar-IQ" b="1" i="1"/>
                                  </m:ctrlPr>
                                </m:sSupPr>
                                <m:e>
                                  <m:d>
                                    <m:dPr>
                                      <m:begChr m:val=""/>
                                      <m:endChr m:val=""/>
                                      <m:ctrlPr>
                                        <a:rPr lang="ar-IQ" b="1" i="1"/>
                                      </m:ctrlPr>
                                    </m:dPr>
                                    <m:e>
                                      <m:r>
                                        <a:rPr lang="ar-IQ" b="1" smtClean="0">
                                          <a:latin typeface="Cambria Math" panose="02040503050406030204" pitchFamily="18" charset="0"/>
                                        </a:rPr>
                                        <m:t>]</m:t>
                                      </m:r>
                                    </m:e>
                                  </m:d>
                                </m:e>
                                <m:sup>
                                  <m:r>
                                    <a:rPr lang="ar-IQ" b="1" i="1" smtClean="0">
                                      <a:latin typeface="Cambria Math" panose="02040503050406030204" pitchFamily="18" charset="0"/>
                                    </a:rPr>
                                    <m:t>𝟑</m:t>
                                  </m:r>
                                  <m:r>
                                    <a:rPr lang="ar-IQ" b="1">
                                      <a:latin typeface="Cambria Math" panose="02040503050406030204" pitchFamily="18" charset="0"/>
                                    </a:rPr>
                                    <m:t>+</m:t>
                                  </m:r>
                                </m:sup>
                              </m:sSup>
                              <m:r>
                                <a:rPr lang="ar-IQ" b="1" smtClean="0">
                                  <a:latin typeface="Cambria Math" panose="02040503050406030204" pitchFamily="18" charset="0"/>
                                </a:rPr>
                                <m:t>+</m:t>
                              </m:r>
                              <m:r>
                                <a:rPr lang="ar-IQ" b="1" i="1" smtClean="0">
                                  <a:latin typeface="Cambria Math" panose="02040503050406030204" pitchFamily="18" charset="0"/>
                                </a:rPr>
                                <m:t>𝑵</m:t>
                              </m:r>
                              <m:sSub>
                                <m:sSubPr>
                                  <m:ctrlPr>
                                    <a:rPr lang="ar-IQ" b="1" i="1"/>
                                  </m:ctrlPr>
                                </m:sSubPr>
                                <m:e>
                                  <m:r>
                                    <a:rPr lang="ar-IQ" b="1" i="1" smtClean="0">
                                      <a:latin typeface="Cambria Math" panose="02040503050406030204" pitchFamily="18" charset="0"/>
                                    </a:rPr>
                                    <m:t>𝑯</m:t>
                                  </m:r>
                                </m:e>
                                <m:sub>
                                  <m:r>
                                    <a:rPr lang="ar-IQ" b="1" i="1" smtClean="0">
                                      <a:latin typeface="Cambria Math" panose="02040503050406030204" pitchFamily="18" charset="0"/>
                                    </a:rPr>
                                    <m:t>𝟑</m:t>
                                  </m:r>
                                </m:sub>
                              </m:sSub>
                              <m:r>
                                <a:rPr lang="ar-IQ" b="1" smtClean="0">
                                  <a:latin typeface="Cambria Math" panose="02040503050406030204" pitchFamily="18" charset="0"/>
                                </a:rPr>
                                <m:t>→</m:t>
                              </m:r>
                              <m:d>
                                <m:dPr>
                                  <m:begChr m:val="["/>
                                  <m:endChr m:val=""/>
                                  <m:ctrlPr>
                                    <a:rPr lang="ar-IQ" b="1" i="1"/>
                                  </m:ctrlPr>
                                </m:dPr>
                                <m:e>
                                  <m:r>
                                    <a:rPr lang="ar-IQ" b="1" i="1" smtClean="0">
                                      <a:latin typeface="Cambria Math" panose="02040503050406030204" pitchFamily="18" charset="0"/>
                                    </a:rPr>
                                    <m:t>𝑪𝒓</m:t>
                                  </m:r>
                                  <m:d>
                                    <m:dPr>
                                      <m:endChr m:val=""/>
                                      <m:ctrlPr>
                                        <a:rPr lang="ar-IQ" b="1" i="1"/>
                                      </m:ctrlPr>
                                    </m:dPr>
                                    <m:e>
                                      <m:sSub>
                                        <m:sSubPr>
                                          <m:ctrlPr>
                                            <a:rPr lang="ar-IQ" b="1" i="1"/>
                                          </m:ctrlPr>
                                        </m:sSubPr>
                                        <m:e>
                                          <m:r>
                                            <a:rPr lang="ar-IQ" b="1" i="1" smtClean="0">
                                              <a:latin typeface="Cambria Math" panose="02040503050406030204" pitchFamily="18" charset="0"/>
                                            </a:rPr>
                                            <m:t>𝑯</m:t>
                                          </m:r>
                                        </m:e>
                                        <m:sub>
                                          <m:r>
                                            <a:rPr lang="ar-IQ" b="1" i="1" smtClean="0">
                                              <a:latin typeface="Cambria Math" panose="02040503050406030204" pitchFamily="18" charset="0"/>
                                            </a:rPr>
                                            <m:t>𝟐</m:t>
                                          </m:r>
                                        </m:sub>
                                      </m:sSub>
                                      <m:r>
                                        <a:rPr lang="ar-IQ" b="1" i="1" smtClean="0">
                                          <a:latin typeface="Cambria Math" panose="02040503050406030204" pitchFamily="18" charset="0"/>
                                        </a:rPr>
                                        <m:t>𝑶</m:t>
                                      </m:r>
                                      <m:sSub>
                                        <m:sSubPr>
                                          <m:ctrlPr>
                                            <a:rPr lang="ar-IQ" b="1" i="1"/>
                                          </m:ctrlPr>
                                        </m:sSubPr>
                                        <m:e>
                                          <m:d>
                                            <m:dPr>
                                              <m:begChr m:val=""/>
                                              <m:endChr m:val=""/>
                                              <m:ctrlPr>
                                                <a:rPr lang="ar-IQ" b="1" i="1"/>
                                              </m:ctrlPr>
                                            </m:dPr>
                                            <m:e>
                                              <m:r>
                                                <a:rPr lang="ar-IQ" b="1" smtClean="0">
                                                  <a:latin typeface="Cambria Math" panose="02040503050406030204" pitchFamily="18" charset="0"/>
                                                </a:rPr>
                                                <m:t>)</m:t>
                                              </m:r>
                                            </m:e>
                                          </m:d>
                                        </m:e>
                                        <m:sub>
                                          <m:r>
                                            <a:rPr lang="ar-IQ" b="1" i="1" smtClean="0">
                                              <a:latin typeface="Cambria Math" panose="02040503050406030204" pitchFamily="18" charset="0"/>
                                            </a:rPr>
                                            <m:t>𝟓</m:t>
                                          </m:r>
                                        </m:sub>
                                      </m:sSub>
                                      <m:d>
                                        <m:dPr>
                                          <m:ctrlPr>
                                            <a:rPr lang="ar-IQ" b="1" i="1"/>
                                          </m:ctrlPr>
                                        </m:dPr>
                                        <m:e>
                                          <m:r>
                                            <a:rPr lang="ar-IQ" b="1" i="1" smtClean="0">
                                              <a:latin typeface="Cambria Math" panose="02040503050406030204" pitchFamily="18" charset="0"/>
                                            </a:rPr>
                                            <m:t>𝑵</m:t>
                                          </m:r>
                                          <m:sSub>
                                            <m:sSubPr>
                                              <m:ctrlPr>
                                                <a:rPr lang="ar-IQ" b="1" i="1"/>
                                              </m:ctrlPr>
                                            </m:sSubPr>
                                            <m:e>
                                              <m:r>
                                                <a:rPr lang="ar-IQ" b="1" i="1" smtClean="0">
                                                  <a:latin typeface="Cambria Math" panose="02040503050406030204" pitchFamily="18" charset="0"/>
                                                </a:rPr>
                                                <m:t>𝑯</m:t>
                                              </m:r>
                                            </m:e>
                                            <m:sub>
                                              <m:r>
                                                <a:rPr lang="ar-IQ" b="1" i="1" smtClean="0">
                                                  <a:latin typeface="Cambria Math" panose="02040503050406030204" pitchFamily="18" charset="0"/>
                                                </a:rPr>
                                                <m:t>𝟑</m:t>
                                              </m:r>
                                            </m:sub>
                                          </m:sSub>
                                        </m:e>
                                      </m:d>
                                      <m:sSup>
                                        <m:sSupPr>
                                          <m:ctrlPr>
                                            <a:rPr lang="ar-IQ" b="1" i="1"/>
                                          </m:ctrlPr>
                                        </m:sSupPr>
                                        <m:e>
                                          <m:d>
                                            <m:dPr>
                                              <m:begChr m:val=""/>
                                              <m:endChr m:val=""/>
                                              <m:ctrlPr>
                                                <a:rPr lang="ar-IQ" b="1" i="1"/>
                                              </m:ctrlPr>
                                            </m:dPr>
                                            <m:e>
                                              <m:r>
                                                <a:rPr lang="ar-IQ" b="1" smtClean="0">
                                                  <a:latin typeface="Cambria Math" panose="02040503050406030204" pitchFamily="18" charset="0"/>
                                                </a:rPr>
                                                <m:t>]</m:t>
                                              </m:r>
                                            </m:e>
                                          </m:d>
                                        </m:e>
                                        <m:sup>
                                          <m:r>
                                            <a:rPr lang="ar-IQ" b="1" i="1" smtClean="0">
                                              <a:latin typeface="Cambria Math" panose="02040503050406030204" pitchFamily="18" charset="0"/>
                                            </a:rPr>
                                            <m:t>𝟑</m:t>
                                          </m:r>
                                          <m:r>
                                            <a:rPr lang="ar-IQ" b="1">
                                              <a:latin typeface="Cambria Math" panose="02040503050406030204" pitchFamily="18" charset="0"/>
                                            </a:rPr>
                                            <m:t>+</m:t>
                                          </m:r>
                                        </m:sup>
                                      </m:sSup>
                                      <m:r>
                                        <a:rPr lang="ar-IQ" b="1" smtClean="0">
                                          <a:latin typeface="Cambria Math" panose="02040503050406030204" pitchFamily="18" charset="0"/>
                                        </a:rPr>
                                        <m:t>+</m:t>
                                      </m:r>
                                      <m:sSub>
                                        <m:sSubPr>
                                          <m:ctrlPr>
                                            <a:rPr lang="ar-IQ" b="1" i="1"/>
                                          </m:ctrlPr>
                                        </m:sSubPr>
                                        <m:e>
                                          <m:r>
                                            <a:rPr lang="ar-IQ" b="1" i="1" smtClean="0">
                                              <a:latin typeface="Cambria Math" panose="02040503050406030204" pitchFamily="18" charset="0"/>
                                            </a:rPr>
                                            <m:t>𝑯</m:t>
                                          </m:r>
                                        </m:e>
                                        <m:sub>
                                          <m:r>
                                            <a:rPr lang="ar-IQ" b="1" i="1" smtClean="0">
                                              <a:latin typeface="Cambria Math" panose="02040503050406030204" pitchFamily="18" charset="0"/>
                                            </a:rPr>
                                            <m:t>𝟐</m:t>
                                          </m:r>
                                        </m:sub>
                                      </m:sSub>
                                      <m:r>
                                        <a:rPr lang="ar-IQ" b="1" i="1" smtClean="0">
                                          <a:latin typeface="Cambria Math" panose="02040503050406030204" pitchFamily="18" charset="0"/>
                                        </a:rPr>
                                        <m:t>𝑶</m:t>
                                      </m:r>
                                    </m:e>
                                  </m:d>
                                </m:e>
                              </m:d>
                            </m:e>
                          </m:d>
                        </m:e>
                      </m:d>
                    </m:oMath>
                  </m:oMathPara>
                </a14:m>
                <a:endParaRPr lang="ar-IQ" b="1" dirty="0"/>
              </a:p>
              <a:p>
                <a:pPr marL="0" indent="0">
                  <a:buNone/>
                </a:pPr>
                <a:r>
                  <a:rPr lang="en-US" b="1" dirty="0"/>
                  <a:t>Coordination can also lead to intramolecular rearrangements within ligands, such as tautomerization or linkage isomerization.</a:t>
                </a:r>
                <a:br>
                  <a:rPr lang="en-US" b="1" dirty="0"/>
                </a:br>
                <a:r>
                  <a:rPr lang="en-US" b="1" dirty="0"/>
                  <a:t>An example is the conversion of NO₂ (nitro) to ONO (</a:t>
                </a:r>
                <a:r>
                  <a:rPr lang="en-US" b="1" dirty="0" err="1"/>
                  <a:t>nitrito</a:t>
                </a:r>
                <a:r>
                  <a:rPr lang="en-US" b="1" dirty="0"/>
                  <a:t>) in cobalt complexes.</a:t>
                </a:r>
              </a:p>
              <a:p>
                <a:pPr marL="0" indent="0">
                  <a:buNone/>
                </a:pPr>
                <a:r>
                  <a:rPr lang="en-US" b="1" dirty="0"/>
                  <a:t>Such reactions highlight how the metal center can serve as a reaction template, guiding the spatial and electronic reorganization of the ligand.</a:t>
                </a:r>
              </a:p>
              <a:p>
                <a:pPr marL="0" indent="0">
                  <a:buNone/>
                </a:pPr>
                <a:endParaRPr lang="ru-KZ" b="1" dirty="0"/>
              </a:p>
            </p:txBody>
          </p:sp>
        </mc:Choice>
        <mc:Fallback>
          <p:sp>
            <p:nvSpPr>
              <p:cNvPr id="3" name="Объект 2">
                <a:extLst>
                  <a:ext uri="{FF2B5EF4-FFF2-40B4-BE49-F238E27FC236}">
                    <a16:creationId xmlns:a16="http://schemas.microsoft.com/office/drawing/2014/main" id="{31DBFEFA-40EE-0848-6BFE-3AA5E3731239}"/>
                  </a:ext>
                </a:extLst>
              </p:cNvPr>
              <p:cNvSpPr>
                <a:spLocks noGrp="1" noRot="1" noChangeAspect="1" noMove="1" noResize="1" noEditPoints="1" noAdjustHandles="1" noChangeArrowheads="1" noChangeShapeType="1" noTextEdit="1"/>
              </p:cNvSpPr>
              <p:nvPr>
                <p:ph idx="1"/>
              </p:nvPr>
            </p:nvSpPr>
            <p:spPr>
              <a:blipFill>
                <a:blip r:embed="rId2"/>
                <a:stretch>
                  <a:fillRect l="-235"/>
                </a:stretch>
              </a:blipFill>
            </p:spPr>
            <p:txBody>
              <a:bodyPr/>
              <a:lstStyle/>
              <a:p>
                <a:r>
                  <a:rPr lang="ru-KZ">
                    <a:noFill/>
                  </a:rPr>
                  <a:t> </a:t>
                </a:r>
              </a:p>
            </p:txBody>
          </p:sp>
        </mc:Fallback>
      </mc:AlternateContent>
    </p:spTree>
    <p:extLst>
      <p:ext uri="{BB962C8B-B14F-4D97-AF65-F5344CB8AC3E}">
        <p14:creationId xmlns:p14="http://schemas.microsoft.com/office/powerpoint/2010/main" val="2690389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D9BC9A9-0937-70A9-C069-06EFBAED76F7}"/>
              </a:ext>
            </a:extLst>
          </p:cNvPr>
          <p:cNvSpPr>
            <a:spLocks noGrp="1"/>
          </p:cNvSpPr>
          <p:nvPr>
            <p:ph type="title"/>
          </p:nvPr>
        </p:nvSpPr>
        <p:spPr>
          <a:xfrm>
            <a:off x="2611808" y="808056"/>
            <a:ext cx="7958331" cy="1077229"/>
          </a:xfrm>
        </p:spPr>
        <p:txBody>
          <a:bodyPr>
            <a:normAutofit/>
          </a:bodyPr>
          <a:lstStyle/>
          <a:p>
            <a:pPr algn="l"/>
            <a:r>
              <a:rPr lang="en-US" b="1" dirty="0"/>
              <a:t>Metal-assisted catalysis and biological implications</a:t>
            </a:r>
            <a:endParaRPr lang="ru-KZ"/>
          </a:p>
        </p:txBody>
      </p:sp>
      <p:graphicFrame>
        <p:nvGraphicFramePr>
          <p:cNvPr id="5" name="Объект 2">
            <a:extLst>
              <a:ext uri="{FF2B5EF4-FFF2-40B4-BE49-F238E27FC236}">
                <a16:creationId xmlns:a16="http://schemas.microsoft.com/office/drawing/2014/main" id="{CA2C836F-170B-8399-6BE5-2042B4EB759B}"/>
              </a:ext>
            </a:extLst>
          </p:cNvPr>
          <p:cNvGraphicFramePr>
            <a:graphicFrameLocks noGrp="1"/>
          </p:cNvGraphicFramePr>
          <p:nvPr>
            <p:ph idx="1"/>
            <p:extLst>
              <p:ext uri="{D42A27DB-BD31-4B8C-83A1-F6EECF244321}">
                <p14:modId xmlns:p14="http://schemas.microsoft.com/office/powerpoint/2010/main" val="239850973"/>
              </p:ext>
            </p:extLst>
          </p:nvPr>
        </p:nvGraphicFramePr>
        <p:xfrm>
          <a:off x="1564640" y="2042160"/>
          <a:ext cx="9005498" cy="36925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08763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47AD094-2CAB-CD2F-5F5D-42F396EAFAC3}"/>
              </a:ext>
            </a:extLst>
          </p:cNvPr>
          <p:cNvSpPr>
            <a:spLocks noGrp="1"/>
          </p:cNvSpPr>
          <p:nvPr>
            <p:ph type="title"/>
          </p:nvPr>
        </p:nvSpPr>
        <p:spPr/>
        <p:txBody>
          <a:bodyPr/>
          <a:lstStyle/>
          <a:p>
            <a:r>
              <a:rPr lang="en-US" b="1" dirty="0"/>
              <a:t>Summary</a:t>
            </a:r>
            <a:endParaRPr lang="ru-KZ" dirty="0"/>
          </a:p>
        </p:txBody>
      </p:sp>
      <p:sp>
        <p:nvSpPr>
          <p:cNvPr id="3" name="Объект 2">
            <a:extLst>
              <a:ext uri="{FF2B5EF4-FFF2-40B4-BE49-F238E27FC236}">
                <a16:creationId xmlns:a16="http://schemas.microsoft.com/office/drawing/2014/main" id="{285C9B43-1E37-A973-7769-0AC2BF2B92BB}"/>
              </a:ext>
            </a:extLst>
          </p:cNvPr>
          <p:cNvSpPr>
            <a:spLocks noGrp="1"/>
          </p:cNvSpPr>
          <p:nvPr>
            <p:ph idx="1"/>
          </p:nvPr>
        </p:nvSpPr>
        <p:spPr/>
        <p:txBody>
          <a:bodyPr>
            <a:normAutofit fontScale="62500" lnSpcReduction="20000"/>
          </a:bodyPr>
          <a:lstStyle/>
          <a:p>
            <a:pPr marL="0" indent="0">
              <a:buNone/>
            </a:pPr>
            <a:r>
              <a:rPr lang="en-US" b="1" dirty="0"/>
              <a:t>Ligands coordinated to metals exhibit modified reactivity due to changes in electronic distribution and molecular geometry.</a:t>
            </a:r>
          </a:p>
          <a:p>
            <a:pPr marL="0" indent="0">
              <a:buNone/>
            </a:pPr>
            <a:r>
              <a:rPr lang="en-US" b="1" dirty="0"/>
              <a:t>Coordination can enhance or suppress acid–base, redox, or substitution reactions by influencing orbital overlap and bond polarity.</a:t>
            </a:r>
          </a:p>
          <a:p>
            <a:pPr marL="0" indent="0">
              <a:buNone/>
            </a:pPr>
            <a:r>
              <a:rPr lang="en-US" b="1" dirty="0"/>
              <a:t>Electronic and steric effects govern ligand behavior and control mechanistic pathways.</a:t>
            </a:r>
          </a:p>
          <a:p>
            <a:pPr marL="0" indent="0">
              <a:buNone/>
            </a:pPr>
            <a:r>
              <a:rPr lang="en-US" b="1" dirty="0"/>
              <a:t>Metal centers facilitate activation of small molecules, enabling catalytic transformations crucial to both industrial and biological chemistry.</a:t>
            </a:r>
          </a:p>
          <a:p>
            <a:pPr marL="0" indent="0">
              <a:buNone/>
            </a:pPr>
            <a:r>
              <a:rPr lang="en-US" b="1" dirty="0"/>
              <a:t>The concept of metal–ligand cooperation illustrates how reactivity arises from synergistic interactions rather than from isolated components.</a:t>
            </a:r>
          </a:p>
          <a:p>
            <a:pPr marL="0" indent="0">
              <a:buNone/>
            </a:pPr>
            <a:br>
              <a:rPr lang="en-US" b="1" dirty="0"/>
            </a:br>
            <a:r>
              <a:rPr lang="en-US" b="1" dirty="0"/>
              <a:t>The reactivity of coordinated ligands is central to understanding modern inorganic and organometallic chemistry. By modulating electronic and structural properties through metal–ligand interactions, chemists can design complexes that mimic biological systems, activate inert molecules, and catalyze key chemical transformations with remarkable precision.</a:t>
            </a:r>
          </a:p>
          <a:p>
            <a:pPr marL="0" indent="0">
              <a:buNone/>
            </a:pPr>
            <a:endParaRPr lang="ru-KZ" b="1" dirty="0"/>
          </a:p>
        </p:txBody>
      </p:sp>
    </p:spTree>
    <p:extLst>
      <p:ext uri="{BB962C8B-B14F-4D97-AF65-F5344CB8AC3E}">
        <p14:creationId xmlns:p14="http://schemas.microsoft.com/office/powerpoint/2010/main" val="13581698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эдисон">
  <a:themeElements>
    <a:clrScheme name="Мэдисон">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Мэдисон">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Мэдисон">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TM16401375[[fn=Мэдисон]]</Template>
  <TotalTime>77</TotalTime>
  <Words>946</Words>
  <Application>Microsoft Office PowerPoint</Application>
  <PresentationFormat>Широкоэкранный</PresentationFormat>
  <Paragraphs>56</Paragraphs>
  <Slides>10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Cambria Math</vt:lpstr>
      <vt:lpstr>MS Shell Dlg 2</vt:lpstr>
      <vt:lpstr>Wingdings</vt:lpstr>
      <vt:lpstr>Wingdings 3</vt:lpstr>
      <vt:lpstr>Мэдисон</vt:lpstr>
      <vt:lpstr>Reactivity of coordinated ligands</vt:lpstr>
      <vt:lpstr>Ligand reactivity in coordination chemistry</vt:lpstr>
      <vt:lpstr>Influence of metal coordination on ligand reactivity</vt:lpstr>
      <vt:lpstr>Electronic and steric effects</vt:lpstr>
      <vt:lpstr>Acid–base and redox behavior of coordinated ligands</vt:lpstr>
      <vt:lpstr>Activation of small molecules by coordinated ligands</vt:lpstr>
      <vt:lpstr>Ligand Substitution and Rearrangement</vt:lpstr>
      <vt:lpstr>Metal-assisted catalysis and biological implications</vt:lpstr>
      <vt:lpstr>Summary</vt:lpstr>
      <vt:lpstr>Thank you for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eze</dc:creator>
  <cp:lastModifiedBy>eze</cp:lastModifiedBy>
  <cp:revision>3</cp:revision>
  <dcterms:created xsi:type="dcterms:W3CDTF">2025-11-06T06:59:55Z</dcterms:created>
  <dcterms:modified xsi:type="dcterms:W3CDTF">2025-11-06T10:48:01Z</dcterms:modified>
</cp:coreProperties>
</file>